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sldIdLst>
    <p:sldId id="256" r:id="rId2"/>
    <p:sldId id="260" r:id="rId3"/>
    <p:sldId id="257" r:id="rId4"/>
    <p:sldId id="258" r:id="rId5"/>
    <p:sldId id="259" r:id="rId6"/>
    <p:sldId id="261" r:id="rId7"/>
    <p:sldId id="262" r:id="rId8"/>
    <p:sldId id="270"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wa Mir" initials="FM" lastIdx="1" clrIdx="0">
    <p:extLst>
      <p:ext uri="{19B8F6BF-5375-455C-9EA6-DF929625EA0E}">
        <p15:presenceInfo xmlns:p15="http://schemas.microsoft.com/office/powerpoint/2012/main" xmlns="" userId="Farwa Mi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94660"/>
  </p:normalViewPr>
  <p:slideViewPr>
    <p:cSldViewPr snapToGrid="0">
      <p:cViewPr varScale="1">
        <p:scale>
          <a:sx n="86" d="100"/>
          <a:sy n="86" d="100"/>
        </p:scale>
        <p:origin x="-27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06T17:08:11.043" idx="1">
    <p:pos x="7680" y="0"/>
    <p:text/>
    <p:extLst>
      <p:ext uri="{C676402C-5697-4E1C-873F-D02D1690AC5C}">
        <p15:threadingInfo xmlns:p15="http://schemas.microsoft.com/office/powerpoint/2012/main" xmlns=""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C18D8-9649-433D-8CF9-6A0C20D678C5}" type="datetimeFigureOut">
              <a:rPr lang="en-US" smtClean="0"/>
              <a:t>5/11/2020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6D034-0523-47BB-9E5E-63736FDACBA3}" type="slidenum">
              <a:rPr lang="en-US" smtClean="0"/>
              <a:t>‹#›</a:t>
            </a:fld>
            <a:endParaRPr lang="en-US"/>
          </a:p>
        </p:txBody>
      </p:sp>
    </p:spTree>
    <p:extLst>
      <p:ext uri="{BB962C8B-B14F-4D97-AF65-F5344CB8AC3E}">
        <p14:creationId xmlns:p14="http://schemas.microsoft.com/office/powerpoint/2010/main" val="3829017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B8A4D46-BCC1-4AEC-9EE6-B795B4F0EAFB}" type="datetimeFigureOut">
              <a:rPr lang="en-US" smtClean="0"/>
              <a:t>5/11/2020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E0B7088-7987-404E-A9A8-B9153EA855C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3077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A4D46-BCC1-4AEC-9EE6-B795B4F0EAF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B7088-7987-404E-A9A8-B9153EA855C8}" type="slidenum">
              <a:rPr lang="en-US" smtClean="0"/>
              <a:t>‹#›</a:t>
            </a:fld>
            <a:endParaRPr lang="en-US"/>
          </a:p>
        </p:txBody>
      </p:sp>
    </p:spTree>
    <p:extLst>
      <p:ext uri="{BB962C8B-B14F-4D97-AF65-F5344CB8AC3E}">
        <p14:creationId xmlns:p14="http://schemas.microsoft.com/office/powerpoint/2010/main" val="373284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A4D46-BCC1-4AEC-9EE6-B795B4F0EAF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B7088-7987-404E-A9A8-B9153EA855C8}" type="slidenum">
              <a:rPr lang="en-US" smtClean="0"/>
              <a:t>‹#›</a:t>
            </a:fld>
            <a:endParaRPr lang="en-US"/>
          </a:p>
        </p:txBody>
      </p:sp>
    </p:spTree>
    <p:extLst>
      <p:ext uri="{BB962C8B-B14F-4D97-AF65-F5344CB8AC3E}">
        <p14:creationId xmlns:p14="http://schemas.microsoft.com/office/powerpoint/2010/main" val="35141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A4D46-BCC1-4AEC-9EE6-B795B4F0EAF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B7088-7987-404E-A9A8-B9153EA855C8}" type="slidenum">
              <a:rPr lang="en-US" smtClean="0"/>
              <a:t>‹#›</a:t>
            </a:fld>
            <a:endParaRPr lang="en-US"/>
          </a:p>
        </p:txBody>
      </p:sp>
    </p:spTree>
    <p:extLst>
      <p:ext uri="{BB962C8B-B14F-4D97-AF65-F5344CB8AC3E}">
        <p14:creationId xmlns:p14="http://schemas.microsoft.com/office/powerpoint/2010/main" val="259777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B8A4D46-BCC1-4AEC-9EE6-B795B4F0EAFB}" type="datetimeFigureOut">
              <a:rPr lang="en-US" smtClean="0"/>
              <a:t>5/11/2020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E0B7088-7987-404E-A9A8-B9153EA855C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882694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8A4D46-BCC1-4AEC-9EE6-B795B4F0EAFB}"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B7088-7987-404E-A9A8-B9153EA855C8}" type="slidenum">
              <a:rPr lang="en-US" smtClean="0"/>
              <a:t>‹#›</a:t>
            </a:fld>
            <a:endParaRPr lang="en-US"/>
          </a:p>
        </p:txBody>
      </p:sp>
    </p:spTree>
    <p:extLst>
      <p:ext uri="{BB962C8B-B14F-4D97-AF65-F5344CB8AC3E}">
        <p14:creationId xmlns:p14="http://schemas.microsoft.com/office/powerpoint/2010/main" val="19602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8A4D46-BCC1-4AEC-9EE6-B795B4F0EAFB}"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B7088-7987-404E-A9A8-B9153EA855C8}" type="slidenum">
              <a:rPr lang="en-US" smtClean="0"/>
              <a:t>‹#›</a:t>
            </a:fld>
            <a:endParaRPr lang="en-US"/>
          </a:p>
        </p:txBody>
      </p:sp>
    </p:spTree>
    <p:extLst>
      <p:ext uri="{BB962C8B-B14F-4D97-AF65-F5344CB8AC3E}">
        <p14:creationId xmlns:p14="http://schemas.microsoft.com/office/powerpoint/2010/main" val="1304960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8A4D46-BCC1-4AEC-9EE6-B795B4F0EAFB}"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B7088-7987-404E-A9A8-B9153EA855C8}" type="slidenum">
              <a:rPr lang="en-US" smtClean="0"/>
              <a:t>‹#›</a:t>
            </a:fld>
            <a:endParaRPr lang="en-US"/>
          </a:p>
        </p:txBody>
      </p:sp>
    </p:spTree>
    <p:extLst>
      <p:ext uri="{BB962C8B-B14F-4D97-AF65-F5344CB8AC3E}">
        <p14:creationId xmlns:p14="http://schemas.microsoft.com/office/powerpoint/2010/main" val="277191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A4D46-BCC1-4AEC-9EE6-B795B4F0EAFB}"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0B7088-7987-404E-A9A8-B9153EA855C8}" type="slidenum">
              <a:rPr lang="en-US" smtClean="0"/>
              <a:t>‹#›</a:t>
            </a:fld>
            <a:endParaRPr lang="en-US"/>
          </a:p>
        </p:txBody>
      </p:sp>
    </p:spTree>
    <p:extLst>
      <p:ext uri="{BB962C8B-B14F-4D97-AF65-F5344CB8AC3E}">
        <p14:creationId xmlns:p14="http://schemas.microsoft.com/office/powerpoint/2010/main" val="30306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B8A4D46-BCC1-4AEC-9EE6-B795B4F0EAFB}" type="datetimeFigureOut">
              <a:rPr lang="en-US" smtClean="0"/>
              <a:t>5/11/2020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E0B7088-7987-404E-A9A8-B9153EA855C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932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B8A4D46-BCC1-4AEC-9EE6-B795B4F0EAFB}" type="datetimeFigureOut">
              <a:rPr lang="en-US" smtClean="0"/>
              <a:t>5/11/2020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E0B7088-7987-404E-A9A8-B9153EA855C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631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B8A4D46-BCC1-4AEC-9EE6-B795B4F0EAFB}" type="datetimeFigureOut">
              <a:rPr lang="en-US" smtClean="0"/>
              <a:t>5/11/2020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E0B7088-7987-404E-A9A8-B9153EA855C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6307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388D35DD-52DE-4152-8EEF-F8E63D564165}"/>
              </a:ext>
            </a:extLst>
          </p:cNvPr>
          <p:cNvSpPr txBox="1"/>
          <p:nvPr/>
        </p:nvSpPr>
        <p:spPr>
          <a:xfrm>
            <a:off x="1253067" y="1162756"/>
            <a:ext cx="9561689" cy="3139321"/>
          </a:xfrm>
          <a:prstGeom prst="rect">
            <a:avLst/>
          </a:prstGeom>
          <a:noFill/>
        </p:spPr>
        <p:txBody>
          <a:bodyPr wrap="square" rtlCol="0">
            <a:spAutoFit/>
          </a:bodyPr>
          <a:lstStyle/>
          <a:p>
            <a:endParaRPr lang="en-US" dirty="0"/>
          </a:p>
          <a:p>
            <a:r>
              <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t>
            </a:r>
            <a: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LAHORE COLLEGE FOR WOMEN UNIVERSITY</a:t>
            </a:r>
            <a:endParaRPr lang="en-US" sz="3600" dirty="0"/>
          </a:p>
          <a:p>
            <a:endParaRPr lang="en-US" dirty="0"/>
          </a:p>
          <a:p>
            <a:endParaRPr lang="en-US" dirty="0"/>
          </a:p>
          <a:p>
            <a:r>
              <a:rPr lang="en-US" sz="3600" b="1" dirty="0" smtClean="0"/>
              <a:t>Combined events </a:t>
            </a:r>
          </a:p>
          <a:p>
            <a:r>
              <a:rPr lang="en-US" b="1" dirty="0">
                <a:solidFill>
                  <a:srgbClr val="000000"/>
                </a:solidFill>
              </a:rPr>
              <a:t>SUMERA SATTAR</a:t>
            </a:r>
          </a:p>
          <a:p>
            <a:r>
              <a:rPr lang="en-US" b="1" dirty="0">
                <a:solidFill>
                  <a:srgbClr val="000000"/>
                </a:solidFill>
              </a:rPr>
              <a:t>LECTURER PHYSICAL EDUCATION</a:t>
            </a:r>
            <a:br>
              <a:rPr lang="en-US" b="1" dirty="0">
                <a:solidFill>
                  <a:srgbClr val="000000"/>
                </a:solidFill>
              </a:rPr>
            </a:br>
            <a:r>
              <a:rPr lang="en-US" b="1" dirty="0">
                <a:solidFill>
                  <a:srgbClr val="000000"/>
                </a:solidFill>
              </a:rPr>
              <a:t>LCWU</a:t>
            </a:r>
            <a:endParaRPr lang="en-US" dirty="0">
              <a:solidFill>
                <a:srgbClr val="000000"/>
              </a:solidFill>
            </a:endParaRPr>
          </a:p>
          <a:p>
            <a:endParaRPr lang="en-US" dirty="0"/>
          </a:p>
        </p:txBody>
      </p:sp>
      <p:sp>
        <p:nvSpPr>
          <p:cNvPr id="11" name="Rectangle 10">
            <a:extLst>
              <a:ext uri="{FF2B5EF4-FFF2-40B4-BE49-F238E27FC236}">
                <a16:creationId xmlns:a16="http://schemas.microsoft.com/office/drawing/2014/main" xmlns="" id="{BC726B0F-8F3D-4900-95BC-3E4973B9DBDC}"/>
              </a:ext>
            </a:extLst>
          </p:cNvPr>
          <p:cNvSpPr/>
          <p:nvPr/>
        </p:nvSpPr>
        <p:spPr>
          <a:xfrm>
            <a:off x="6003634" y="2967335"/>
            <a:ext cx="184731" cy="923330"/>
          </a:xfrm>
          <a:prstGeom prst="rect">
            <a:avLst/>
          </a:prstGeom>
          <a:noFill/>
        </p:spPr>
        <p:txBody>
          <a:bodyPr wrap="none" lIns="91440" tIns="45720" rIns="91440" bIns="45720">
            <a:spAutoFit/>
          </a:bodyPr>
          <a:lstStyle/>
          <a:p>
            <a:pPr algn="ct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12" name="Rectangle 11">
            <a:extLst>
              <a:ext uri="{FF2B5EF4-FFF2-40B4-BE49-F238E27FC236}">
                <a16:creationId xmlns:a16="http://schemas.microsoft.com/office/drawing/2014/main" xmlns="" id="{37D979FC-0194-443E-8944-B8FD21A8AFFE}"/>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3" name="Rectangle 12">
            <a:extLst>
              <a:ext uri="{FF2B5EF4-FFF2-40B4-BE49-F238E27FC236}">
                <a16:creationId xmlns:a16="http://schemas.microsoft.com/office/drawing/2014/main" xmlns="" id="{A63C944D-1572-44F4-9C14-47E1151CAE73}"/>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380958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C4AFE84-4EEF-4911-9D32-873A37CA276B}"/>
              </a:ext>
            </a:extLst>
          </p:cNvPr>
          <p:cNvSpPr txBox="1"/>
          <p:nvPr/>
        </p:nvSpPr>
        <p:spPr>
          <a:xfrm>
            <a:off x="722489" y="0"/>
            <a:ext cx="11469511" cy="6124754"/>
          </a:xfrm>
          <a:prstGeom prst="rect">
            <a:avLst/>
          </a:prstGeom>
          <a:noFill/>
        </p:spPr>
        <p:txBody>
          <a:bodyPr wrap="square" rtlCol="0">
            <a:spAutoFit/>
          </a:bodyPr>
          <a:lstStyle/>
          <a:p>
            <a:r>
              <a:rPr lang="en-US" sz="3200" b="1" dirty="0">
                <a:solidFill>
                  <a:schemeClr val="accent2">
                    <a:lumMod val="75000"/>
                  </a:schemeClr>
                </a:solidFill>
              </a:rPr>
              <a:t>       </a:t>
            </a:r>
          </a:p>
          <a:p>
            <a:r>
              <a:rPr lang="en-US" sz="3200" b="1" dirty="0">
                <a:solidFill>
                  <a:schemeClr val="accent2">
                    <a:lumMod val="75000"/>
                  </a:schemeClr>
                </a:solidFill>
              </a:rPr>
              <a:t>            HIGH JUMP:</a:t>
            </a:r>
          </a:p>
          <a:p>
            <a:endParaRPr lang="en-US" sz="3200" b="1" dirty="0">
              <a:solidFill>
                <a:schemeClr val="accent2">
                  <a:lumMod val="75000"/>
                </a:schemeClr>
              </a:solidFill>
            </a:endParaRPr>
          </a:p>
          <a:p>
            <a:endParaRPr lang="en-US" sz="3200" b="1" dirty="0">
              <a:solidFill>
                <a:schemeClr val="accent2">
                  <a:lumMod val="75000"/>
                </a:schemeClr>
              </a:solidFill>
            </a:endParaRPr>
          </a:p>
          <a:p>
            <a:endParaRPr lang="en-US" sz="3200" b="1" dirty="0">
              <a:solidFill>
                <a:schemeClr val="accent2">
                  <a:lumMod val="75000"/>
                </a:schemeClr>
              </a:solidFill>
            </a:endParaRPr>
          </a:p>
          <a:p>
            <a:endParaRPr lang="en-US" sz="3200" b="1" dirty="0">
              <a:solidFill>
                <a:schemeClr val="accent2">
                  <a:lumMod val="75000"/>
                </a:schemeClr>
              </a:solidFill>
            </a:endParaRPr>
          </a:p>
          <a:p>
            <a:endParaRPr lang="en-US" sz="3200" b="1" dirty="0">
              <a:solidFill>
                <a:schemeClr val="accent2">
                  <a:lumMod val="75000"/>
                </a:schemeClr>
              </a:solidFill>
            </a:endParaRPr>
          </a:p>
          <a:p>
            <a:endParaRPr lang="en-US" sz="2800" b="1" dirty="0">
              <a:solidFill>
                <a:schemeClr val="tx2">
                  <a:lumMod val="90000"/>
                  <a:lumOff val="10000"/>
                </a:schemeClr>
              </a:solidFill>
            </a:endParaRPr>
          </a:p>
          <a:p>
            <a:r>
              <a:rPr lang="en-US" sz="2800" b="1" dirty="0">
                <a:solidFill>
                  <a:schemeClr val="tx2">
                    <a:lumMod val="90000"/>
                    <a:lumOff val="10000"/>
                  </a:schemeClr>
                </a:solidFill>
              </a:rPr>
              <a:t>Yet another explosive event where the athlete must approach the bar and landing area, gather himself and leap (always off one foot) over a crossbar. The landing pit is usually made of foam rubber. The crossbar is raised, usually 3cm (@ 1 1/4inches) and an athlete is eliminated after three consecutive misses. The highest height cleared is used for scoring.</a:t>
            </a:r>
          </a:p>
        </p:txBody>
      </p:sp>
      <p:pic>
        <p:nvPicPr>
          <p:cNvPr id="6" name="Picture 5">
            <a:extLst>
              <a:ext uri="{FF2B5EF4-FFF2-40B4-BE49-F238E27FC236}">
                <a16:creationId xmlns:a16="http://schemas.microsoft.com/office/drawing/2014/main" xmlns="" id="{6C888793-337A-407B-8579-E3D3EC15B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7689" y="292387"/>
            <a:ext cx="4978399" cy="2822222"/>
          </a:xfrm>
          <a:prstGeom prst="rect">
            <a:avLst/>
          </a:prstGeom>
        </p:spPr>
      </p:pic>
    </p:spTree>
    <p:extLst>
      <p:ext uri="{BB962C8B-B14F-4D97-AF65-F5344CB8AC3E}">
        <p14:creationId xmlns:p14="http://schemas.microsoft.com/office/powerpoint/2010/main" val="3859659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128A00B-8B85-446A-901F-CC8862B11B7E}"/>
              </a:ext>
            </a:extLst>
          </p:cNvPr>
          <p:cNvSpPr txBox="1"/>
          <p:nvPr/>
        </p:nvSpPr>
        <p:spPr>
          <a:xfrm>
            <a:off x="722489" y="101600"/>
            <a:ext cx="11469511" cy="6555641"/>
          </a:xfrm>
          <a:prstGeom prst="rect">
            <a:avLst/>
          </a:prstGeom>
          <a:noFill/>
        </p:spPr>
        <p:txBody>
          <a:bodyPr wrap="square" rtlCol="0">
            <a:spAutoFit/>
          </a:bodyPr>
          <a:lstStyle/>
          <a:p>
            <a:endParaRPr lang="en-US" sz="3200" b="1" dirty="0">
              <a:solidFill>
                <a:schemeClr val="accent5">
                  <a:lumMod val="75000"/>
                </a:schemeClr>
              </a:solidFill>
            </a:endParaRPr>
          </a:p>
          <a:p>
            <a:r>
              <a:rPr lang="en-US" sz="3200" b="1" dirty="0">
                <a:solidFill>
                  <a:schemeClr val="accent5">
                    <a:lumMod val="75000"/>
                  </a:schemeClr>
                </a:solidFill>
              </a:rPr>
              <a:t>           </a:t>
            </a:r>
          </a:p>
          <a:p>
            <a:r>
              <a:rPr lang="en-US" sz="3200" b="1" dirty="0">
                <a:solidFill>
                  <a:schemeClr val="accent5">
                    <a:lumMod val="75000"/>
                  </a:schemeClr>
                </a:solidFill>
              </a:rPr>
              <a:t>                 SHOT PUT:</a:t>
            </a:r>
          </a:p>
          <a:p>
            <a:endParaRPr lang="en-US" sz="3200" b="1" dirty="0">
              <a:solidFill>
                <a:schemeClr val="accent5">
                  <a:lumMod val="75000"/>
                </a:schemeClr>
              </a:solidFill>
            </a:endParaRPr>
          </a:p>
          <a:p>
            <a:endParaRPr lang="en-US" sz="3200" b="1" dirty="0">
              <a:solidFill>
                <a:schemeClr val="accent5">
                  <a:lumMod val="75000"/>
                </a:schemeClr>
              </a:solidFill>
            </a:endParaRPr>
          </a:p>
          <a:p>
            <a:endParaRPr lang="en-US" sz="3200" b="1" dirty="0">
              <a:solidFill>
                <a:schemeClr val="accent5">
                  <a:lumMod val="75000"/>
                </a:schemeClr>
              </a:solidFill>
            </a:endParaRPr>
          </a:p>
          <a:p>
            <a:endParaRPr lang="en-US" sz="3200" b="1" dirty="0">
              <a:solidFill>
                <a:schemeClr val="accent5">
                  <a:lumMod val="75000"/>
                </a:schemeClr>
              </a:solidFill>
            </a:endParaRPr>
          </a:p>
          <a:p>
            <a:r>
              <a:rPr lang="en-US" sz="2800" dirty="0">
                <a:solidFill>
                  <a:schemeClr val="tx2"/>
                </a:solidFill>
              </a:rPr>
              <a:t>The shot put measures basic arm strength. Again, three tries counting only the best effort for scoring. The athlete attempts to push or “put” (not throw) a 16-pound iron ball so that it lands within a sector of 40 degrees. The throwing circle is seven feet wide and made of concrete. Efforts do not count if the athlete oversteps the throwing circle or if the shot lands outside of the sector lines. Shot put, sport in athletics (track and field) in which a spherical weight is thrown or put from the shoulder for distance.</a:t>
            </a:r>
          </a:p>
        </p:txBody>
      </p:sp>
      <p:pic>
        <p:nvPicPr>
          <p:cNvPr id="7" name="Picture 6">
            <a:extLst>
              <a:ext uri="{FF2B5EF4-FFF2-40B4-BE49-F238E27FC236}">
                <a16:creationId xmlns:a16="http://schemas.microsoft.com/office/drawing/2014/main" xmlns="" id="{A3C7732A-1A80-4903-BCD9-EE286C6565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0222" y="632179"/>
            <a:ext cx="4075289" cy="2605440"/>
          </a:xfrm>
          <a:prstGeom prst="rect">
            <a:avLst/>
          </a:prstGeom>
        </p:spPr>
      </p:pic>
    </p:spTree>
    <p:extLst>
      <p:ext uri="{BB962C8B-B14F-4D97-AF65-F5344CB8AC3E}">
        <p14:creationId xmlns:p14="http://schemas.microsoft.com/office/powerpoint/2010/main" val="1250220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936683CC-DDF2-43ED-85A9-32084EFD3018}"/>
              </a:ext>
            </a:extLst>
          </p:cNvPr>
          <p:cNvSpPr txBox="1"/>
          <p:nvPr/>
        </p:nvSpPr>
        <p:spPr>
          <a:xfrm>
            <a:off x="733778" y="135465"/>
            <a:ext cx="11458222" cy="8525411"/>
          </a:xfrm>
          <a:prstGeom prst="rect">
            <a:avLst/>
          </a:prstGeom>
          <a:noFill/>
        </p:spPr>
        <p:txBody>
          <a:bodyPr wrap="square" rtlCol="0">
            <a:spAutoFit/>
          </a:bodyPr>
          <a:lstStyle/>
          <a:p>
            <a:endParaRPr lang="en-US" sz="3200" b="1" dirty="0">
              <a:solidFill>
                <a:schemeClr val="accent2">
                  <a:lumMod val="50000"/>
                </a:schemeClr>
              </a:solidFill>
            </a:endParaRPr>
          </a:p>
          <a:p>
            <a:endParaRPr lang="en-US" sz="3200" b="1" dirty="0">
              <a:solidFill>
                <a:schemeClr val="accent2">
                  <a:lumMod val="50000"/>
                </a:schemeClr>
              </a:solidFill>
            </a:endParaRPr>
          </a:p>
          <a:p>
            <a:endParaRPr lang="en-US" sz="3200" b="1" dirty="0">
              <a:solidFill>
                <a:schemeClr val="accent2">
                  <a:lumMod val="50000"/>
                </a:schemeClr>
              </a:solidFill>
            </a:endParaRPr>
          </a:p>
          <a:p>
            <a:r>
              <a:rPr lang="en-US" sz="3200" b="1" dirty="0">
                <a:solidFill>
                  <a:schemeClr val="accent2">
                    <a:lumMod val="75000"/>
                  </a:schemeClr>
                </a:solidFill>
              </a:rPr>
              <a:t>                </a:t>
            </a:r>
            <a:r>
              <a:rPr lang="en-US" sz="3200" b="1" dirty="0">
                <a:solidFill>
                  <a:schemeClr val="accent6">
                    <a:lumMod val="75000"/>
                  </a:schemeClr>
                </a:solidFill>
              </a:rPr>
              <a:t>200 METERS:</a:t>
            </a:r>
          </a:p>
          <a:p>
            <a:endParaRPr lang="en-US" sz="3200" b="1" dirty="0">
              <a:solidFill>
                <a:schemeClr val="accent6">
                  <a:lumMod val="75000"/>
                </a:schemeClr>
              </a:solidFill>
            </a:endParaRPr>
          </a:p>
          <a:p>
            <a:endParaRPr lang="en-US" sz="3200" b="1" dirty="0">
              <a:solidFill>
                <a:schemeClr val="accent6">
                  <a:lumMod val="75000"/>
                </a:schemeClr>
              </a:solidFill>
            </a:endParaRPr>
          </a:p>
          <a:p>
            <a:endParaRPr lang="en-US" sz="3200" b="1" dirty="0">
              <a:solidFill>
                <a:schemeClr val="accent6">
                  <a:lumMod val="75000"/>
                </a:schemeClr>
              </a:solidFill>
            </a:endParaRPr>
          </a:p>
          <a:p>
            <a:r>
              <a:rPr lang="en-US" sz="2800" dirty="0">
                <a:solidFill>
                  <a:schemeClr val="tx2"/>
                </a:solidFill>
              </a:rPr>
              <a:t>The 200 meters is a sprint running event. On an outdoor race 400m track, the race begins on the curve and ends on the home straight, so a combination of techniques are needed to successfully run the race. A slightly shorter race, called the </a:t>
            </a:r>
            <a:r>
              <a:rPr lang="en-US" sz="2800" dirty="0" err="1">
                <a:solidFill>
                  <a:schemeClr val="tx2"/>
                </a:solidFill>
              </a:rPr>
              <a:t>stadion</a:t>
            </a:r>
            <a:r>
              <a:rPr lang="en-US" sz="2800" dirty="0">
                <a:solidFill>
                  <a:schemeClr val="tx2"/>
                </a:solidFill>
              </a:rPr>
              <a:t> and run on a straight track, was the first recorded event at the ancient Olympic Games. The 200m places more emphasis on speed endurance than shorter sprint distances as athletes predominantly rely on anaerobic energy system during the 200m sprint.</a:t>
            </a:r>
          </a:p>
          <a:p>
            <a:endParaRPr lang="en-US" sz="3200" b="1" dirty="0">
              <a:solidFill>
                <a:schemeClr val="accent6">
                  <a:lumMod val="75000"/>
                </a:schemeClr>
              </a:solidFill>
            </a:endParaRPr>
          </a:p>
          <a:p>
            <a:endParaRPr lang="en-US" sz="3200" b="1" dirty="0">
              <a:solidFill>
                <a:schemeClr val="accent6">
                  <a:lumMod val="75000"/>
                </a:schemeClr>
              </a:solidFill>
            </a:endParaRPr>
          </a:p>
          <a:p>
            <a:endParaRPr lang="en-US" sz="3200" b="1" dirty="0">
              <a:solidFill>
                <a:schemeClr val="accent6">
                  <a:lumMod val="75000"/>
                </a:schemeClr>
              </a:solidFill>
            </a:endParaRPr>
          </a:p>
          <a:p>
            <a:endParaRPr lang="en-US" sz="3200" b="1" dirty="0">
              <a:solidFill>
                <a:schemeClr val="accent6">
                  <a:lumMod val="75000"/>
                </a:schemeClr>
              </a:solidFill>
            </a:endParaRPr>
          </a:p>
        </p:txBody>
      </p:sp>
      <p:pic>
        <p:nvPicPr>
          <p:cNvPr id="10" name="Picture 9">
            <a:extLst>
              <a:ext uri="{FF2B5EF4-FFF2-40B4-BE49-F238E27FC236}">
                <a16:creationId xmlns:a16="http://schemas.microsoft.com/office/drawing/2014/main" xmlns="" id="{E8A123D7-C61B-4968-B223-30F142ABC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045" y="720240"/>
            <a:ext cx="4470400" cy="2708760"/>
          </a:xfrm>
          <a:prstGeom prst="rect">
            <a:avLst/>
          </a:prstGeom>
        </p:spPr>
      </p:pic>
    </p:spTree>
    <p:extLst>
      <p:ext uri="{BB962C8B-B14F-4D97-AF65-F5344CB8AC3E}">
        <p14:creationId xmlns:p14="http://schemas.microsoft.com/office/powerpoint/2010/main" val="1997052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524E465-E8B1-4E97-B238-5F5FCF8F628F}"/>
              </a:ext>
            </a:extLst>
          </p:cNvPr>
          <p:cNvSpPr txBox="1"/>
          <p:nvPr/>
        </p:nvSpPr>
        <p:spPr>
          <a:xfrm>
            <a:off x="711201" y="0"/>
            <a:ext cx="11480800" cy="6124754"/>
          </a:xfrm>
          <a:prstGeom prst="rect">
            <a:avLst/>
          </a:prstGeom>
          <a:noFill/>
        </p:spPr>
        <p:txBody>
          <a:bodyPr wrap="square" rtlCol="0">
            <a:spAutoFit/>
          </a:bodyPr>
          <a:lstStyle/>
          <a:p>
            <a:r>
              <a:rPr lang="en-US" sz="3200" b="1" dirty="0">
                <a:solidFill>
                  <a:schemeClr val="accent5">
                    <a:lumMod val="75000"/>
                  </a:schemeClr>
                </a:solidFill>
              </a:rPr>
              <a:t> </a:t>
            </a:r>
          </a:p>
          <a:p>
            <a:endParaRPr lang="en-US" sz="3200" b="1" dirty="0">
              <a:solidFill>
                <a:schemeClr val="accent5">
                  <a:lumMod val="75000"/>
                </a:schemeClr>
              </a:solidFill>
            </a:endParaRPr>
          </a:p>
          <a:p>
            <a:endParaRPr lang="en-US" sz="3200" b="1" dirty="0">
              <a:solidFill>
                <a:schemeClr val="accent5">
                  <a:lumMod val="75000"/>
                </a:schemeClr>
              </a:solidFill>
            </a:endParaRPr>
          </a:p>
          <a:p>
            <a:r>
              <a:rPr lang="en-US" sz="3200" b="1" dirty="0">
                <a:solidFill>
                  <a:schemeClr val="accent5">
                    <a:lumMod val="75000"/>
                  </a:schemeClr>
                </a:solidFill>
              </a:rPr>
              <a:t>             LONG JUMP:</a:t>
            </a:r>
          </a:p>
          <a:p>
            <a:endParaRPr lang="en-US" sz="3200" b="1" dirty="0">
              <a:solidFill>
                <a:schemeClr val="accent5">
                  <a:lumMod val="75000"/>
                </a:schemeClr>
              </a:solidFill>
            </a:endParaRPr>
          </a:p>
          <a:p>
            <a:endParaRPr lang="en-US" sz="3200" b="1" dirty="0">
              <a:solidFill>
                <a:schemeClr val="accent5">
                  <a:lumMod val="75000"/>
                </a:schemeClr>
              </a:solidFill>
            </a:endParaRPr>
          </a:p>
          <a:p>
            <a:endParaRPr lang="en-US" sz="3200" b="1" dirty="0">
              <a:solidFill>
                <a:schemeClr val="accent5">
                  <a:lumMod val="75000"/>
                </a:schemeClr>
              </a:solidFill>
            </a:endParaRPr>
          </a:p>
          <a:p>
            <a:endParaRPr lang="en-US" sz="2800" dirty="0">
              <a:solidFill>
                <a:schemeClr val="tx2"/>
              </a:solidFill>
            </a:endParaRPr>
          </a:p>
          <a:p>
            <a:r>
              <a:rPr lang="en-US" sz="2800" dirty="0">
                <a:solidFill>
                  <a:schemeClr val="tx2"/>
                </a:solidFill>
              </a:rPr>
              <a:t>The athlete runs toward the landing area, plants his takeoff foot on an 8 inch ‘</a:t>
            </a:r>
            <a:r>
              <a:rPr lang="en-US" sz="2800" dirty="0" err="1">
                <a:solidFill>
                  <a:schemeClr val="tx2"/>
                </a:solidFill>
              </a:rPr>
              <a:t>toeboard</a:t>
            </a:r>
            <a:r>
              <a:rPr lang="en-US" sz="2800" dirty="0">
                <a:solidFill>
                  <a:schemeClr val="tx2"/>
                </a:solidFill>
              </a:rPr>
              <a:t>’ and leaps into a sand filled pit. The distance is measured from the mark made in the </a:t>
            </a:r>
            <a:r>
              <a:rPr lang="en-US" sz="2800" dirty="0" err="1">
                <a:solidFill>
                  <a:schemeClr val="tx2"/>
                </a:solidFill>
              </a:rPr>
              <a:t>plit</a:t>
            </a:r>
            <a:r>
              <a:rPr lang="en-US" sz="2800" dirty="0">
                <a:solidFill>
                  <a:schemeClr val="tx2"/>
                </a:solidFill>
              </a:rPr>
              <a:t> which is closest to takeoff board. Speed and accuracy are secondary to leaping ability. Each athlete will have only 3 chances and only the best jump will count in the scoring.</a:t>
            </a:r>
          </a:p>
        </p:txBody>
      </p:sp>
      <p:pic>
        <p:nvPicPr>
          <p:cNvPr id="6" name="Picture 5">
            <a:extLst>
              <a:ext uri="{FF2B5EF4-FFF2-40B4-BE49-F238E27FC236}">
                <a16:creationId xmlns:a16="http://schemas.microsoft.com/office/drawing/2014/main" xmlns="" id="{EBC903DB-E138-4D42-93DA-28184E67C3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15443"/>
            <a:ext cx="5180013" cy="2844224"/>
          </a:xfrm>
          <a:prstGeom prst="rect">
            <a:avLst/>
          </a:prstGeom>
        </p:spPr>
      </p:pic>
    </p:spTree>
    <p:extLst>
      <p:ext uri="{BB962C8B-B14F-4D97-AF65-F5344CB8AC3E}">
        <p14:creationId xmlns:p14="http://schemas.microsoft.com/office/powerpoint/2010/main" val="217833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4632927-5B68-489F-9CF5-B4542901B000}"/>
              </a:ext>
            </a:extLst>
          </p:cNvPr>
          <p:cNvSpPr txBox="1"/>
          <p:nvPr/>
        </p:nvSpPr>
        <p:spPr>
          <a:xfrm>
            <a:off x="711200" y="0"/>
            <a:ext cx="11480800" cy="6124754"/>
          </a:xfrm>
          <a:prstGeom prst="rect">
            <a:avLst/>
          </a:prstGeom>
          <a:noFill/>
        </p:spPr>
        <p:txBody>
          <a:bodyPr wrap="square" rtlCol="0">
            <a:spAutoFit/>
          </a:bodyPr>
          <a:lstStyle/>
          <a:p>
            <a:endParaRPr lang="en-US" sz="3200" b="1" dirty="0">
              <a:solidFill>
                <a:schemeClr val="accent3">
                  <a:lumMod val="75000"/>
                </a:schemeClr>
              </a:solidFill>
            </a:endParaRPr>
          </a:p>
          <a:p>
            <a:endParaRPr lang="en-US" sz="3200" b="1" dirty="0">
              <a:solidFill>
                <a:schemeClr val="accent3">
                  <a:lumMod val="75000"/>
                </a:schemeClr>
              </a:solidFill>
            </a:endParaRPr>
          </a:p>
          <a:p>
            <a:endParaRPr lang="en-US" sz="3200" b="1" dirty="0">
              <a:solidFill>
                <a:schemeClr val="accent3">
                  <a:lumMod val="75000"/>
                </a:schemeClr>
              </a:solidFill>
            </a:endParaRPr>
          </a:p>
          <a:p>
            <a:r>
              <a:rPr lang="en-US" sz="3200" b="1" dirty="0">
                <a:solidFill>
                  <a:schemeClr val="accent3">
                    <a:lumMod val="75000"/>
                  </a:schemeClr>
                </a:solidFill>
              </a:rPr>
              <a:t>                   JAVELIN:</a:t>
            </a:r>
          </a:p>
          <a:p>
            <a:endParaRPr lang="en-US" sz="3200" b="1" dirty="0">
              <a:solidFill>
                <a:schemeClr val="accent3">
                  <a:lumMod val="75000"/>
                </a:schemeClr>
              </a:solidFill>
            </a:endParaRPr>
          </a:p>
          <a:p>
            <a:endParaRPr lang="en-US" sz="3200" b="1" dirty="0">
              <a:solidFill>
                <a:schemeClr val="accent3">
                  <a:lumMod val="75000"/>
                </a:schemeClr>
              </a:solidFill>
            </a:endParaRPr>
          </a:p>
          <a:p>
            <a:endParaRPr lang="en-US" sz="3200" b="1" dirty="0">
              <a:solidFill>
                <a:schemeClr val="accent3">
                  <a:lumMod val="75000"/>
                </a:schemeClr>
              </a:solidFill>
            </a:endParaRPr>
          </a:p>
          <a:p>
            <a:endParaRPr lang="en-US" sz="2800" dirty="0">
              <a:solidFill>
                <a:schemeClr val="tx2"/>
              </a:solidFill>
            </a:endParaRPr>
          </a:p>
          <a:p>
            <a:r>
              <a:rPr lang="en-US" sz="2800" dirty="0">
                <a:solidFill>
                  <a:schemeClr val="tx2"/>
                </a:solidFill>
              </a:rPr>
              <a:t>The javelin is metal spear approximately 8 feet in length and weighing 800 grams. It must be held by a grip and the throw made behind an arc. At all levels except the high school the javelin must land point first within the sector which is 29 degrees wide. Each athlete is given three attempts and the best throw is scored.</a:t>
            </a:r>
          </a:p>
        </p:txBody>
      </p:sp>
      <p:pic>
        <p:nvPicPr>
          <p:cNvPr id="6" name="Picture 5">
            <a:extLst>
              <a:ext uri="{FF2B5EF4-FFF2-40B4-BE49-F238E27FC236}">
                <a16:creationId xmlns:a16="http://schemas.microsoft.com/office/drawing/2014/main" xmlns="" id="{45AA17D3-3F9A-43E4-8531-BF9A5F75E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8844" y="677333"/>
            <a:ext cx="4131734" cy="2517423"/>
          </a:xfrm>
          <a:prstGeom prst="rect">
            <a:avLst/>
          </a:prstGeom>
        </p:spPr>
      </p:pic>
    </p:spTree>
    <p:extLst>
      <p:ext uri="{BB962C8B-B14F-4D97-AF65-F5344CB8AC3E}">
        <p14:creationId xmlns:p14="http://schemas.microsoft.com/office/powerpoint/2010/main" val="252785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75D927E-E890-4DB7-80FF-42B6F2A220AD}"/>
              </a:ext>
            </a:extLst>
          </p:cNvPr>
          <p:cNvSpPr txBox="1"/>
          <p:nvPr/>
        </p:nvSpPr>
        <p:spPr>
          <a:xfrm>
            <a:off x="756356" y="0"/>
            <a:ext cx="11435644" cy="7171194"/>
          </a:xfrm>
          <a:prstGeom prst="rect">
            <a:avLst/>
          </a:prstGeom>
          <a:noFill/>
        </p:spPr>
        <p:txBody>
          <a:bodyPr wrap="square" rtlCol="0">
            <a:spAutoFit/>
          </a:bodyPr>
          <a:lstStyle/>
          <a:p>
            <a:r>
              <a:rPr lang="en-US" sz="3200" b="1" dirty="0">
                <a:solidFill>
                  <a:schemeClr val="accent1">
                    <a:lumMod val="50000"/>
                  </a:schemeClr>
                </a:solidFill>
              </a:rPr>
              <a:t>                       “JAVELIN THROW – RULES”</a:t>
            </a:r>
          </a:p>
          <a:p>
            <a:endParaRPr lang="en-US" sz="3200" b="1" dirty="0">
              <a:solidFill>
                <a:schemeClr val="accent1">
                  <a:lumMod val="50000"/>
                </a:schemeClr>
              </a:solidFill>
            </a:endParaRPr>
          </a:p>
          <a:p>
            <a:r>
              <a:rPr lang="en-US" sz="3200" b="1" dirty="0">
                <a:solidFill>
                  <a:schemeClr val="accent1">
                    <a:lumMod val="50000"/>
                  </a:schemeClr>
                </a:solidFill>
              </a:rPr>
              <a:t>. </a:t>
            </a:r>
            <a:r>
              <a:rPr lang="en-US" sz="2800" dirty="0">
                <a:solidFill>
                  <a:schemeClr val="accent1">
                    <a:lumMod val="50000"/>
                  </a:schemeClr>
                </a:solidFill>
              </a:rPr>
              <a:t>Holding the javelin must be done at the grip part and should always be maintained above the shoulder level.</a:t>
            </a:r>
          </a:p>
          <a:p>
            <a:endParaRPr lang="en-US" sz="2800" dirty="0">
              <a:solidFill>
                <a:schemeClr val="accent1">
                  <a:lumMod val="50000"/>
                </a:schemeClr>
              </a:solidFill>
            </a:endParaRPr>
          </a:p>
          <a:p>
            <a:r>
              <a:rPr lang="en-US" sz="2800" b="1" dirty="0">
                <a:solidFill>
                  <a:schemeClr val="accent1">
                    <a:lumMod val="50000"/>
                  </a:schemeClr>
                </a:solidFill>
              </a:rPr>
              <a:t>. </a:t>
            </a:r>
            <a:r>
              <a:rPr lang="en-US" sz="2800" dirty="0">
                <a:solidFill>
                  <a:schemeClr val="accent1">
                    <a:lumMod val="50000"/>
                  </a:schemeClr>
                </a:solidFill>
              </a:rPr>
              <a:t>For valid throw, the javelin must lie before the specified zone and its tip should hit the ground.</a:t>
            </a:r>
          </a:p>
          <a:p>
            <a:endParaRPr lang="en-US" sz="2800" dirty="0">
              <a:solidFill>
                <a:schemeClr val="accent1">
                  <a:lumMod val="50000"/>
                </a:schemeClr>
              </a:solidFill>
            </a:endParaRPr>
          </a:p>
          <a:p>
            <a:r>
              <a:rPr lang="en-US" sz="2800" b="1" dirty="0">
                <a:solidFill>
                  <a:schemeClr val="accent1">
                    <a:lumMod val="50000"/>
                  </a:schemeClr>
                </a:solidFill>
              </a:rPr>
              <a:t>. </a:t>
            </a:r>
            <a:r>
              <a:rPr lang="en-US" sz="2800" dirty="0">
                <a:solidFill>
                  <a:schemeClr val="accent1">
                    <a:lumMod val="50000"/>
                  </a:schemeClr>
                </a:solidFill>
              </a:rPr>
              <a:t>There is special marking line on the runway within which the athlete needs to throw.</a:t>
            </a:r>
          </a:p>
          <a:p>
            <a:endParaRPr lang="en-US" sz="2800" dirty="0">
              <a:solidFill>
                <a:schemeClr val="accent1">
                  <a:lumMod val="50000"/>
                </a:schemeClr>
              </a:solidFill>
            </a:endParaRPr>
          </a:p>
          <a:p>
            <a:r>
              <a:rPr lang="en-US" sz="2800" dirty="0">
                <a:solidFill>
                  <a:schemeClr val="accent1">
                    <a:lumMod val="50000"/>
                  </a:schemeClr>
                </a:solidFill>
              </a:rPr>
              <a:t>. After beginning your throw, you may not touch any boundary line of the runway. Touching outside the lines results in a foul. If the javelin drops during the course of your throw, it is a foul however the tail of the javelin may hit the ground during the throw with no penalty.</a:t>
            </a:r>
          </a:p>
          <a:p>
            <a:endParaRPr lang="en-US" sz="2800" dirty="0">
              <a:solidFill>
                <a:schemeClr val="accent1">
                  <a:lumMod val="50000"/>
                </a:schemeClr>
              </a:solidFill>
            </a:endParaRPr>
          </a:p>
        </p:txBody>
      </p:sp>
    </p:spTree>
    <p:extLst>
      <p:ext uri="{BB962C8B-B14F-4D97-AF65-F5344CB8AC3E}">
        <p14:creationId xmlns:p14="http://schemas.microsoft.com/office/powerpoint/2010/main" val="342982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3103A43-14AC-43C2-B6BB-39576080751C}"/>
              </a:ext>
            </a:extLst>
          </p:cNvPr>
          <p:cNvSpPr txBox="1"/>
          <p:nvPr/>
        </p:nvSpPr>
        <p:spPr>
          <a:xfrm>
            <a:off x="711200" y="0"/>
            <a:ext cx="11480800" cy="6617196"/>
          </a:xfrm>
          <a:prstGeom prst="rect">
            <a:avLst/>
          </a:prstGeom>
          <a:noFill/>
        </p:spPr>
        <p:txBody>
          <a:bodyPr wrap="square" rtlCol="0">
            <a:spAutoFit/>
          </a:bodyPr>
          <a:lstStyle/>
          <a:p>
            <a:r>
              <a:rPr lang="en-US" sz="3200" b="1" dirty="0">
                <a:solidFill>
                  <a:srgbClr val="002060"/>
                </a:solidFill>
              </a:rPr>
              <a:t>                        </a:t>
            </a:r>
          </a:p>
          <a:p>
            <a:endParaRPr lang="en-US" sz="3200" b="1" dirty="0">
              <a:solidFill>
                <a:srgbClr val="002060"/>
              </a:solidFill>
            </a:endParaRPr>
          </a:p>
          <a:p>
            <a:endParaRPr lang="en-US" sz="3200" b="1" dirty="0">
              <a:solidFill>
                <a:srgbClr val="002060"/>
              </a:solidFill>
            </a:endParaRPr>
          </a:p>
          <a:p>
            <a:endParaRPr lang="en-US" sz="3200" b="1" dirty="0">
              <a:solidFill>
                <a:srgbClr val="002060"/>
              </a:solidFill>
            </a:endParaRPr>
          </a:p>
          <a:p>
            <a:r>
              <a:rPr lang="en-US" sz="3200" b="1" dirty="0">
                <a:solidFill>
                  <a:srgbClr val="002060"/>
                </a:solidFill>
              </a:rPr>
              <a:t>                      800m Race:</a:t>
            </a:r>
          </a:p>
          <a:p>
            <a:endParaRPr lang="en-US" sz="3200" b="1" dirty="0">
              <a:solidFill>
                <a:srgbClr val="002060"/>
              </a:solidFill>
            </a:endParaRPr>
          </a:p>
          <a:p>
            <a:endParaRPr lang="en-US" sz="3200" b="1" dirty="0">
              <a:solidFill>
                <a:srgbClr val="002060"/>
              </a:solidFill>
            </a:endParaRPr>
          </a:p>
          <a:p>
            <a:endParaRPr lang="en-US" sz="3200" b="1" dirty="0">
              <a:solidFill>
                <a:srgbClr val="002060"/>
              </a:solidFill>
            </a:endParaRPr>
          </a:p>
          <a:p>
            <a:endParaRPr lang="en-US" sz="2800" dirty="0">
              <a:solidFill>
                <a:schemeClr val="tx2"/>
              </a:solidFill>
            </a:endParaRPr>
          </a:p>
          <a:p>
            <a:r>
              <a:rPr lang="en-US" sz="2800" dirty="0">
                <a:solidFill>
                  <a:schemeClr val="tx2"/>
                </a:solidFill>
              </a:rPr>
              <a:t>The 800 meter dash and 800 meter dash is a test of the current middle distance athletics in which each athlete runs for their respective road for the first 100 meters passing from that point to the so called “free road” normally consists of the lanes 1 and 2 of the track.</a:t>
            </a:r>
          </a:p>
          <a:p>
            <a:endParaRPr lang="en-US" sz="2800" dirty="0">
              <a:solidFill>
                <a:schemeClr val="tx2"/>
              </a:solidFill>
            </a:endParaRPr>
          </a:p>
        </p:txBody>
      </p:sp>
      <p:pic>
        <p:nvPicPr>
          <p:cNvPr id="6" name="Picture 5">
            <a:extLst>
              <a:ext uri="{FF2B5EF4-FFF2-40B4-BE49-F238E27FC236}">
                <a16:creationId xmlns:a16="http://schemas.microsoft.com/office/drawing/2014/main" xmlns="" id="{5DA1BB64-F58A-427F-A791-2D7E744F7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5957" y="316089"/>
            <a:ext cx="4357510" cy="3251200"/>
          </a:xfrm>
          <a:prstGeom prst="rect">
            <a:avLst/>
          </a:prstGeom>
        </p:spPr>
      </p:pic>
    </p:spTree>
    <p:extLst>
      <p:ext uri="{BB962C8B-B14F-4D97-AF65-F5344CB8AC3E}">
        <p14:creationId xmlns:p14="http://schemas.microsoft.com/office/powerpoint/2010/main" val="877814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B0A003F-C48F-4FEC-A954-0E417313F8A9}"/>
              </a:ext>
            </a:extLst>
          </p:cNvPr>
          <p:cNvSpPr txBox="1"/>
          <p:nvPr/>
        </p:nvSpPr>
        <p:spPr>
          <a:xfrm>
            <a:off x="699911" y="0"/>
            <a:ext cx="11492089" cy="6924973"/>
          </a:xfrm>
          <a:prstGeom prst="rect">
            <a:avLst/>
          </a:prstGeom>
          <a:noFill/>
        </p:spPr>
        <p:txBody>
          <a:bodyPr wrap="square" rtlCol="0">
            <a:spAutoFit/>
          </a:bodyPr>
          <a:lstStyle/>
          <a:p>
            <a:r>
              <a:rPr lang="en-US" sz="3200" b="1" dirty="0"/>
              <a:t>                      Middle Distance 800m 1500:</a:t>
            </a:r>
          </a:p>
          <a:p>
            <a:endParaRPr lang="en-US" sz="3200" b="1" dirty="0"/>
          </a:p>
          <a:p>
            <a:r>
              <a:rPr lang="en-US" sz="3200" b="1" dirty="0"/>
              <a:t>. </a:t>
            </a:r>
            <a:r>
              <a:rPr lang="en-US" sz="2800" dirty="0"/>
              <a:t>The athletes in the 800m run the first curve in separate lanes and break after 100m to avoid crowding.</a:t>
            </a:r>
          </a:p>
          <a:p>
            <a:endParaRPr lang="en-US" sz="2800" dirty="0"/>
          </a:p>
          <a:p>
            <a:r>
              <a:rPr lang="en-US" sz="2800" dirty="0"/>
              <a:t>. It’s an advantage for an athlete to be drawn in one of the outer lanes as they can choose which position they want to take in the field.</a:t>
            </a:r>
          </a:p>
          <a:p>
            <a:endParaRPr lang="en-US" sz="2800" dirty="0"/>
          </a:p>
          <a:p>
            <a:r>
              <a:rPr lang="en-US" sz="3200" b="1" dirty="0"/>
              <a:t>                              Run your 800m:</a:t>
            </a:r>
          </a:p>
          <a:p>
            <a:endParaRPr lang="en-US" sz="3200" b="1" dirty="0"/>
          </a:p>
          <a:p>
            <a:r>
              <a:rPr lang="en-US" sz="3200" b="1" dirty="0"/>
              <a:t>. </a:t>
            </a:r>
            <a:r>
              <a:rPr lang="en-US" sz="2800" dirty="0"/>
              <a:t>Start of the race off right. Run fast at a speed that you can maintain well.</a:t>
            </a:r>
          </a:p>
          <a:p>
            <a:r>
              <a:rPr lang="en-US" sz="2800" dirty="0"/>
              <a:t>. Be smart in the middle of the race.</a:t>
            </a:r>
          </a:p>
          <a:p>
            <a:r>
              <a:rPr lang="en-US" sz="2800" dirty="0"/>
              <a:t>. In the last 200m or 300m, begin to sprint at full pace.</a:t>
            </a:r>
          </a:p>
          <a:p>
            <a:r>
              <a:rPr lang="en-US" sz="2800" dirty="0"/>
              <a:t>. Be conscious of when you are over exerting yourself so that you have enough energy for the second acceleration at the end of the race.</a:t>
            </a:r>
          </a:p>
        </p:txBody>
      </p:sp>
    </p:spTree>
    <p:extLst>
      <p:ext uri="{BB962C8B-B14F-4D97-AF65-F5344CB8AC3E}">
        <p14:creationId xmlns:p14="http://schemas.microsoft.com/office/powerpoint/2010/main" val="2666504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172DBE53-D2A5-4360-A355-9DA04729AD87}"/>
              </a:ext>
            </a:extLst>
          </p:cNvPr>
          <p:cNvSpPr txBox="1"/>
          <p:nvPr/>
        </p:nvSpPr>
        <p:spPr>
          <a:xfrm>
            <a:off x="745067" y="169332"/>
            <a:ext cx="11446933" cy="5816977"/>
          </a:xfrm>
          <a:prstGeom prst="rect">
            <a:avLst/>
          </a:prstGeom>
          <a:noFill/>
        </p:spPr>
        <p:txBody>
          <a:bodyPr wrap="square" rtlCol="0">
            <a:spAutoFit/>
          </a:bodyPr>
          <a:lstStyle/>
          <a:p>
            <a:r>
              <a:rPr lang="en-US" sz="3200" b="1" dirty="0">
                <a:solidFill>
                  <a:srgbClr val="7030A0"/>
                </a:solidFill>
              </a:rPr>
              <a:t>                          800 meter Run Test</a:t>
            </a:r>
          </a:p>
          <a:p>
            <a:endParaRPr lang="en-US" sz="3200" b="1" dirty="0">
              <a:solidFill>
                <a:srgbClr val="7030A0"/>
              </a:solidFill>
            </a:endParaRPr>
          </a:p>
          <a:p>
            <a:r>
              <a:rPr lang="en-US" sz="2800" dirty="0">
                <a:solidFill>
                  <a:srgbClr val="7030A0"/>
                </a:solidFill>
              </a:rPr>
              <a:t>   </a:t>
            </a:r>
          </a:p>
          <a:p>
            <a:r>
              <a:rPr lang="en-US" sz="2800" dirty="0">
                <a:solidFill>
                  <a:srgbClr val="7030A0"/>
                </a:solidFill>
              </a:rPr>
              <a:t>  Rating                                                               Time</a:t>
            </a:r>
          </a:p>
          <a:p>
            <a:r>
              <a:rPr lang="en-US" sz="2800" dirty="0">
                <a:solidFill>
                  <a:srgbClr val="7030A0"/>
                </a:solidFill>
              </a:rPr>
              <a:t>                                                                (minutes/seconds)</a:t>
            </a:r>
          </a:p>
          <a:p>
            <a:endParaRPr lang="en-US" sz="2800" dirty="0">
              <a:solidFill>
                <a:srgbClr val="7030A0"/>
              </a:solidFill>
            </a:endParaRPr>
          </a:p>
          <a:p>
            <a:r>
              <a:rPr lang="en-US" sz="2800" dirty="0">
                <a:solidFill>
                  <a:srgbClr val="7030A0"/>
                </a:solidFill>
              </a:rPr>
              <a:t>   Average                                                 3’16” – 3’30”</a:t>
            </a:r>
          </a:p>
          <a:p>
            <a:endParaRPr lang="en-US" sz="2800" dirty="0">
              <a:solidFill>
                <a:srgbClr val="7030A0"/>
              </a:solidFill>
            </a:endParaRPr>
          </a:p>
          <a:p>
            <a:r>
              <a:rPr lang="en-US" sz="2800" dirty="0">
                <a:solidFill>
                  <a:srgbClr val="7030A0"/>
                </a:solidFill>
              </a:rPr>
              <a:t>   Above Average                                      3’01” – 3’15”</a:t>
            </a:r>
          </a:p>
          <a:p>
            <a:endParaRPr lang="en-US" sz="2800" dirty="0">
              <a:solidFill>
                <a:srgbClr val="7030A0"/>
              </a:solidFill>
            </a:endParaRPr>
          </a:p>
          <a:p>
            <a:r>
              <a:rPr lang="en-US" sz="2800" dirty="0">
                <a:solidFill>
                  <a:srgbClr val="7030A0"/>
                </a:solidFill>
              </a:rPr>
              <a:t>   Good                                                      2’46” – 3’</a:t>
            </a:r>
          </a:p>
          <a:p>
            <a:r>
              <a:rPr lang="en-US" sz="2800" dirty="0">
                <a:solidFill>
                  <a:srgbClr val="7030A0"/>
                </a:solidFill>
              </a:rPr>
              <a:t> </a:t>
            </a:r>
          </a:p>
          <a:p>
            <a:r>
              <a:rPr lang="en-US" sz="2800" dirty="0">
                <a:solidFill>
                  <a:srgbClr val="7030A0"/>
                </a:solidFill>
              </a:rPr>
              <a:t>  Excellent                                                2’45” or less                </a:t>
            </a:r>
          </a:p>
        </p:txBody>
      </p:sp>
    </p:spTree>
    <p:extLst>
      <p:ext uri="{BB962C8B-B14F-4D97-AF65-F5344CB8AC3E}">
        <p14:creationId xmlns:p14="http://schemas.microsoft.com/office/powerpoint/2010/main" val="2905076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38C9A685-B611-45FF-A817-AD5A9F6F2107}"/>
              </a:ext>
            </a:extLst>
          </p:cNvPr>
          <p:cNvSpPr txBox="1"/>
          <p:nvPr/>
        </p:nvSpPr>
        <p:spPr>
          <a:xfrm>
            <a:off x="745067" y="0"/>
            <a:ext cx="11446933" cy="5940088"/>
          </a:xfrm>
          <a:prstGeom prst="rect">
            <a:avLst/>
          </a:prstGeom>
          <a:noFill/>
        </p:spPr>
        <p:txBody>
          <a:bodyPr wrap="square" rtlCol="0">
            <a:spAutoFit/>
          </a:bodyPr>
          <a:lstStyle/>
          <a:p>
            <a:r>
              <a:rPr lang="en-US" sz="3200" b="1" dirty="0">
                <a:solidFill>
                  <a:srgbClr val="C00000"/>
                </a:solidFill>
              </a:rPr>
              <a:t>                                         “SCORES”</a:t>
            </a:r>
          </a:p>
          <a:p>
            <a:endParaRPr lang="en-US" sz="3200" b="1" dirty="0">
              <a:solidFill>
                <a:srgbClr val="C00000"/>
              </a:solidFill>
            </a:endParaRPr>
          </a:p>
          <a:p>
            <a:r>
              <a:rPr lang="en-US" sz="2800" dirty="0">
                <a:solidFill>
                  <a:schemeClr val="tx2"/>
                </a:solidFill>
              </a:rPr>
              <a:t>In each, the athlete scores points for his/her performance in each event according to scoring tables issued by the International Association of Athletics Federations (IAAF). The athlete accumulating the highest number of points wins the competition.</a:t>
            </a:r>
          </a:p>
          <a:p>
            <a:endParaRPr lang="en-US" sz="2800" dirty="0">
              <a:solidFill>
                <a:schemeClr val="tx2"/>
              </a:solidFill>
            </a:endParaRPr>
          </a:p>
          <a:p>
            <a:r>
              <a:rPr lang="en-US" sz="3200" b="1" dirty="0">
                <a:solidFill>
                  <a:srgbClr val="92D050"/>
                </a:solidFill>
              </a:rPr>
              <a:t>How is it scored?</a:t>
            </a:r>
          </a:p>
          <a:p>
            <a:endParaRPr lang="en-US" sz="3200" b="1" dirty="0">
              <a:solidFill>
                <a:srgbClr val="92D050"/>
              </a:solidFill>
            </a:endParaRPr>
          </a:p>
          <a:p>
            <a:r>
              <a:rPr lang="en-US" sz="2800" dirty="0">
                <a:solidFill>
                  <a:schemeClr val="tx2"/>
                </a:solidFill>
              </a:rPr>
              <a:t>The basic premise is that a high-level performance in each event should score a competitor approximately 1,000 points.</a:t>
            </a:r>
          </a:p>
          <a:p>
            <a:r>
              <a:rPr lang="en-US" sz="2800" dirty="0">
                <a:solidFill>
                  <a:schemeClr val="tx2"/>
                </a:solidFill>
              </a:rPr>
              <a:t>There’s room to exceed that standard and room to fall short.</a:t>
            </a:r>
          </a:p>
          <a:p>
            <a:endParaRPr lang="en-US" sz="2800" dirty="0">
              <a:solidFill>
                <a:schemeClr val="tx2"/>
              </a:solidFill>
            </a:endParaRPr>
          </a:p>
        </p:txBody>
      </p:sp>
    </p:spTree>
    <p:extLst>
      <p:ext uri="{BB962C8B-B14F-4D97-AF65-F5344CB8AC3E}">
        <p14:creationId xmlns:p14="http://schemas.microsoft.com/office/powerpoint/2010/main" val="288235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016D2A1-9763-45BC-9919-3216CDBB0235}"/>
              </a:ext>
            </a:extLst>
          </p:cNvPr>
          <p:cNvSpPr/>
          <p:nvPr/>
        </p:nvSpPr>
        <p:spPr>
          <a:xfrm>
            <a:off x="3782637" y="0"/>
            <a:ext cx="4017125" cy="923330"/>
          </a:xfrm>
          <a:prstGeom prst="rect">
            <a:avLst/>
          </a:prstGeom>
        </p:spPr>
        <p:txBody>
          <a:bodyPr wrap="none">
            <a:spAutoFit/>
          </a:bodyPr>
          <a:lstStyle/>
          <a:p>
            <a:pPr lvl="0" algn="ctr"/>
            <a:r>
              <a:rPr lang="en-US" sz="5400" b="1" dirty="0">
                <a:ln w="12700">
                  <a:solidFill>
                    <a:srgbClr val="897B61">
                      <a:lumMod val="50000"/>
                    </a:srgbClr>
                  </a:solidFill>
                  <a:prstDash val="solid"/>
                </a:ln>
                <a:pattFill prst="narHorz">
                  <a:fgClr>
                    <a:srgbClr val="897B61"/>
                  </a:fgClr>
                  <a:bgClr>
                    <a:srgbClr val="897B61">
                      <a:lumMod val="40000"/>
                      <a:lumOff val="60000"/>
                    </a:srgbClr>
                  </a:bgClr>
                </a:pattFill>
                <a:effectLst>
                  <a:innerShdw blurRad="177800">
                    <a:srgbClr val="897B61">
                      <a:lumMod val="50000"/>
                    </a:srgbClr>
                  </a:innerShdw>
                </a:effectLst>
              </a:rPr>
              <a:t>HEPTATHLON</a:t>
            </a:r>
          </a:p>
        </p:txBody>
      </p:sp>
      <p:sp>
        <p:nvSpPr>
          <p:cNvPr id="5" name="TextBox 4">
            <a:extLst>
              <a:ext uri="{FF2B5EF4-FFF2-40B4-BE49-F238E27FC236}">
                <a16:creationId xmlns:a16="http://schemas.microsoft.com/office/drawing/2014/main" xmlns="" id="{84C3FB8C-E803-49F2-BBD7-F6BC34E999F3}"/>
              </a:ext>
            </a:extLst>
          </p:cNvPr>
          <p:cNvSpPr txBox="1"/>
          <p:nvPr/>
        </p:nvSpPr>
        <p:spPr>
          <a:xfrm>
            <a:off x="914400" y="797510"/>
            <a:ext cx="11130844" cy="5693866"/>
          </a:xfrm>
          <a:prstGeom prst="rect">
            <a:avLst/>
          </a:prstGeom>
          <a:noFill/>
        </p:spPr>
        <p:txBody>
          <a:bodyPr wrap="square" rtlCol="0">
            <a:spAutoFit/>
          </a:bodyPr>
          <a:lstStyle/>
          <a:p>
            <a:r>
              <a:rPr lang="en-US" sz="2800" dirty="0"/>
              <a:t>Athletics competition in which contestants take part in seven different track and field events in two days. The heptathlon replaced the women’s pentathlon in  the Olympic Games after 1981. The women’s heptathlon consists of the 100-meter hurdles, high jump, shot put and 200 meter run on the first day; and the running long (broad) jump, javelin throw and 800-meter run on the second day. Competitors are scored for their performance in each event according to a table established by their performance in each event according to a table established by the International Association of Athletic Federations (IAAF). Jackie Joyner-</a:t>
            </a:r>
            <a:r>
              <a:rPr lang="en-US" sz="2800" dirty="0" err="1"/>
              <a:t>Kersee</a:t>
            </a:r>
            <a:r>
              <a:rPr lang="en-US" sz="2800" dirty="0"/>
              <a:t>, two-time U.S. Olympic gold-medal winner, was the most-notable heptathlete. A less-common men’s version of the heptathlon takes place indoors and replaces the hurdles, javelin throw and runs with the 60-meter hurdles, pole vault and 60 and 100 meter runs.</a:t>
            </a:r>
          </a:p>
        </p:txBody>
      </p:sp>
    </p:spTree>
    <p:extLst>
      <p:ext uri="{BB962C8B-B14F-4D97-AF65-F5344CB8AC3E}">
        <p14:creationId xmlns:p14="http://schemas.microsoft.com/office/powerpoint/2010/main" val="3548597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C258628-EED6-432F-905F-DCD575920A0B}"/>
              </a:ext>
            </a:extLst>
          </p:cNvPr>
          <p:cNvSpPr txBox="1"/>
          <p:nvPr/>
        </p:nvSpPr>
        <p:spPr>
          <a:xfrm>
            <a:off x="733779" y="0"/>
            <a:ext cx="11458222" cy="4154984"/>
          </a:xfrm>
          <a:prstGeom prst="rect">
            <a:avLst/>
          </a:prstGeom>
          <a:noFill/>
        </p:spPr>
        <p:txBody>
          <a:bodyPr wrap="square" rtlCol="0">
            <a:spAutoFit/>
          </a:bodyPr>
          <a:lstStyle/>
          <a:p>
            <a:r>
              <a:rPr lang="en-US" sz="2800" dirty="0"/>
              <a:t>There are three different equations to create the scores for each event in the heptathlon. For running events, it’s the</a:t>
            </a:r>
          </a:p>
          <a:p>
            <a:endParaRPr lang="en-US" sz="2800" dirty="0"/>
          </a:p>
          <a:p>
            <a:r>
              <a:rPr lang="en-US" sz="4000" b="1" dirty="0"/>
              <a:t>                      P = a . ( b – T )</a:t>
            </a:r>
            <a:r>
              <a:rPr lang="en-US" sz="4000" b="1" baseline="30000" dirty="0"/>
              <a:t>c</a:t>
            </a:r>
          </a:p>
          <a:p>
            <a:r>
              <a:rPr lang="en-US" sz="2800" dirty="0"/>
              <a:t>Seen above, where P is the number of points scored, T is the competitor’s time and a , b and c are </a:t>
            </a:r>
            <a:r>
              <a:rPr lang="en-US" sz="2800" dirty="0" err="1"/>
              <a:t>Ulbrich’s</a:t>
            </a:r>
            <a:r>
              <a:rPr lang="en-US" sz="2800" dirty="0"/>
              <a:t> specially derived coefficients. These coefficients change for each event:</a:t>
            </a:r>
          </a:p>
          <a:p>
            <a:endParaRPr lang="en-US" sz="2800" dirty="0"/>
          </a:p>
          <a:p>
            <a:endParaRPr lang="en-US" sz="2800" dirty="0"/>
          </a:p>
        </p:txBody>
      </p:sp>
      <p:graphicFrame>
        <p:nvGraphicFramePr>
          <p:cNvPr id="9" name="Table 9">
            <a:extLst>
              <a:ext uri="{FF2B5EF4-FFF2-40B4-BE49-F238E27FC236}">
                <a16:creationId xmlns:a16="http://schemas.microsoft.com/office/drawing/2014/main" xmlns="" id="{CD80716A-1251-4ECA-A4F2-0AE27721164A}"/>
              </a:ext>
            </a:extLst>
          </p:cNvPr>
          <p:cNvGraphicFramePr>
            <a:graphicFrameLocks noGrp="1"/>
          </p:cNvGraphicFramePr>
          <p:nvPr>
            <p:extLst>
              <p:ext uri="{D42A27DB-BD31-4B8C-83A1-F6EECF244321}">
                <p14:modId xmlns:p14="http://schemas.microsoft.com/office/powerpoint/2010/main" val="916853890"/>
              </p:ext>
            </p:extLst>
          </p:nvPr>
        </p:nvGraphicFramePr>
        <p:xfrm>
          <a:off x="1919111" y="3429000"/>
          <a:ext cx="8128000" cy="2966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767721504"/>
                    </a:ext>
                  </a:extLst>
                </a:gridCol>
                <a:gridCol w="2032000">
                  <a:extLst>
                    <a:ext uri="{9D8B030D-6E8A-4147-A177-3AD203B41FA5}">
                      <a16:colId xmlns:a16="http://schemas.microsoft.com/office/drawing/2014/main" xmlns="" val="2830833336"/>
                    </a:ext>
                  </a:extLst>
                </a:gridCol>
                <a:gridCol w="2032000">
                  <a:extLst>
                    <a:ext uri="{9D8B030D-6E8A-4147-A177-3AD203B41FA5}">
                      <a16:colId xmlns:a16="http://schemas.microsoft.com/office/drawing/2014/main" xmlns="" val="1391950830"/>
                    </a:ext>
                  </a:extLst>
                </a:gridCol>
                <a:gridCol w="2032000">
                  <a:extLst>
                    <a:ext uri="{9D8B030D-6E8A-4147-A177-3AD203B41FA5}">
                      <a16:colId xmlns:a16="http://schemas.microsoft.com/office/drawing/2014/main" xmlns="" val="160425931"/>
                    </a:ext>
                  </a:extLst>
                </a:gridCol>
              </a:tblGrid>
              <a:tr h="370840">
                <a:tc>
                  <a:txBody>
                    <a:bodyPr/>
                    <a:lstStyle/>
                    <a:p>
                      <a:r>
                        <a:rPr lang="en-US" dirty="0">
                          <a:solidFill>
                            <a:srgbClr val="002060"/>
                          </a:solidFill>
                        </a:rPr>
                        <a:t>Event</a:t>
                      </a:r>
                    </a:p>
                  </a:txBody>
                  <a:tcPr/>
                </a:tc>
                <a:tc>
                  <a:txBody>
                    <a:bodyPr/>
                    <a:lstStyle/>
                    <a:p>
                      <a:pPr algn="ctr"/>
                      <a:r>
                        <a:rPr lang="en-US" dirty="0">
                          <a:solidFill>
                            <a:srgbClr val="002060"/>
                          </a:solidFill>
                        </a:rPr>
                        <a:t>a</a:t>
                      </a:r>
                    </a:p>
                  </a:txBody>
                  <a:tcPr/>
                </a:tc>
                <a:tc>
                  <a:txBody>
                    <a:bodyPr/>
                    <a:lstStyle/>
                    <a:p>
                      <a:pPr algn="ctr"/>
                      <a:r>
                        <a:rPr lang="en-US" dirty="0">
                          <a:solidFill>
                            <a:srgbClr val="002060"/>
                          </a:solidFill>
                        </a:rPr>
                        <a:t>b</a:t>
                      </a:r>
                    </a:p>
                  </a:txBody>
                  <a:tcPr/>
                </a:tc>
                <a:tc>
                  <a:txBody>
                    <a:bodyPr/>
                    <a:lstStyle/>
                    <a:p>
                      <a:pPr algn="ctr"/>
                      <a:r>
                        <a:rPr lang="en-US" dirty="0">
                          <a:solidFill>
                            <a:srgbClr val="002060"/>
                          </a:solidFill>
                        </a:rPr>
                        <a:t>c</a:t>
                      </a:r>
                    </a:p>
                  </a:txBody>
                  <a:tcPr/>
                </a:tc>
                <a:extLst>
                  <a:ext uri="{0D108BD9-81ED-4DB2-BD59-A6C34878D82A}">
                    <a16:rowId xmlns:a16="http://schemas.microsoft.com/office/drawing/2014/main" xmlns="" val="1681232093"/>
                  </a:ext>
                </a:extLst>
              </a:tr>
              <a:tr h="370840">
                <a:tc>
                  <a:txBody>
                    <a:bodyPr/>
                    <a:lstStyle/>
                    <a:p>
                      <a:r>
                        <a:rPr lang="en-US" dirty="0"/>
                        <a:t>200m</a:t>
                      </a:r>
                    </a:p>
                  </a:txBody>
                  <a:tcPr/>
                </a:tc>
                <a:tc>
                  <a:txBody>
                    <a:bodyPr/>
                    <a:lstStyle/>
                    <a:p>
                      <a:pPr algn="ctr"/>
                      <a:r>
                        <a:rPr lang="en-US" dirty="0"/>
                        <a:t>4.99087</a:t>
                      </a:r>
                    </a:p>
                  </a:txBody>
                  <a:tcPr/>
                </a:tc>
                <a:tc>
                  <a:txBody>
                    <a:bodyPr/>
                    <a:lstStyle/>
                    <a:p>
                      <a:pPr algn="ctr"/>
                      <a:r>
                        <a:rPr lang="en-US" dirty="0"/>
                        <a:t>42.5</a:t>
                      </a:r>
                    </a:p>
                  </a:txBody>
                  <a:tcPr/>
                </a:tc>
                <a:tc>
                  <a:txBody>
                    <a:bodyPr/>
                    <a:lstStyle/>
                    <a:p>
                      <a:pPr algn="ctr"/>
                      <a:r>
                        <a:rPr lang="en-US" dirty="0"/>
                        <a:t>1.81</a:t>
                      </a:r>
                    </a:p>
                  </a:txBody>
                  <a:tcPr/>
                </a:tc>
                <a:extLst>
                  <a:ext uri="{0D108BD9-81ED-4DB2-BD59-A6C34878D82A}">
                    <a16:rowId xmlns:a16="http://schemas.microsoft.com/office/drawing/2014/main" xmlns="" val="3928824595"/>
                  </a:ext>
                </a:extLst>
              </a:tr>
              <a:tr h="370840">
                <a:tc>
                  <a:txBody>
                    <a:bodyPr/>
                    <a:lstStyle/>
                    <a:p>
                      <a:r>
                        <a:rPr lang="en-US" dirty="0"/>
                        <a:t>800m</a:t>
                      </a:r>
                    </a:p>
                  </a:txBody>
                  <a:tcPr/>
                </a:tc>
                <a:tc>
                  <a:txBody>
                    <a:bodyPr/>
                    <a:lstStyle/>
                    <a:p>
                      <a:pPr algn="ctr"/>
                      <a:r>
                        <a:rPr lang="en-US" dirty="0"/>
                        <a:t>0.11193</a:t>
                      </a:r>
                    </a:p>
                  </a:txBody>
                  <a:tcPr/>
                </a:tc>
                <a:tc>
                  <a:txBody>
                    <a:bodyPr/>
                    <a:lstStyle/>
                    <a:p>
                      <a:pPr algn="ctr"/>
                      <a:r>
                        <a:rPr lang="en-US" dirty="0"/>
                        <a:t>254</a:t>
                      </a:r>
                    </a:p>
                  </a:txBody>
                  <a:tcPr/>
                </a:tc>
                <a:tc>
                  <a:txBody>
                    <a:bodyPr/>
                    <a:lstStyle/>
                    <a:p>
                      <a:pPr algn="ctr"/>
                      <a:r>
                        <a:rPr lang="en-US" dirty="0"/>
                        <a:t>1.88</a:t>
                      </a:r>
                    </a:p>
                  </a:txBody>
                  <a:tcPr/>
                </a:tc>
                <a:extLst>
                  <a:ext uri="{0D108BD9-81ED-4DB2-BD59-A6C34878D82A}">
                    <a16:rowId xmlns:a16="http://schemas.microsoft.com/office/drawing/2014/main" xmlns="" val="3579057149"/>
                  </a:ext>
                </a:extLst>
              </a:tr>
              <a:tr h="370840">
                <a:tc>
                  <a:txBody>
                    <a:bodyPr/>
                    <a:lstStyle/>
                    <a:p>
                      <a:r>
                        <a:rPr lang="en-US" dirty="0"/>
                        <a:t>100m hurdles</a:t>
                      </a:r>
                    </a:p>
                  </a:txBody>
                  <a:tcPr/>
                </a:tc>
                <a:tc>
                  <a:txBody>
                    <a:bodyPr/>
                    <a:lstStyle/>
                    <a:p>
                      <a:pPr algn="ctr"/>
                      <a:r>
                        <a:rPr lang="en-US" dirty="0"/>
                        <a:t>9.23076</a:t>
                      </a:r>
                    </a:p>
                  </a:txBody>
                  <a:tcPr/>
                </a:tc>
                <a:tc>
                  <a:txBody>
                    <a:bodyPr/>
                    <a:lstStyle/>
                    <a:p>
                      <a:pPr algn="ctr"/>
                      <a:r>
                        <a:rPr lang="en-US" dirty="0"/>
                        <a:t>26.7</a:t>
                      </a:r>
                    </a:p>
                  </a:txBody>
                  <a:tcPr/>
                </a:tc>
                <a:tc>
                  <a:txBody>
                    <a:bodyPr/>
                    <a:lstStyle/>
                    <a:p>
                      <a:pPr algn="ctr"/>
                      <a:r>
                        <a:rPr lang="en-US" dirty="0"/>
                        <a:t>1.835</a:t>
                      </a:r>
                    </a:p>
                  </a:txBody>
                  <a:tcPr/>
                </a:tc>
                <a:extLst>
                  <a:ext uri="{0D108BD9-81ED-4DB2-BD59-A6C34878D82A}">
                    <a16:rowId xmlns:a16="http://schemas.microsoft.com/office/drawing/2014/main" xmlns="" val="2969368841"/>
                  </a:ext>
                </a:extLst>
              </a:tr>
              <a:tr h="370840">
                <a:tc>
                  <a:txBody>
                    <a:bodyPr/>
                    <a:lstStyle/>
                    <a:p>
                      <a:r>
                        <a:rPr lang="en-US" dirty="0"/>
                        <a:t>High jump</a:t>
                      </a:r>
                    </a:p>
                  </a:txBody>
                  <a:tcPr/>
                </a:tc>
                <a:tc>
                  <a:txBody>
                    <a:bodyPr/>
                    <a:lstStyle/>
                    <a:p>
                      <a:pPr algn="ctr"/>
                      <a:r>
                        <a:rPr lang="en-US" dirty="0"/>
                        <a:t>1.84523</a:t>
                      </a:r>
                    </a:p>
                  </a:txBody>
                  <a:tcPr/>
                </a:tc>
                <a:tc>
                  <a:txBody>
                    <a:bodyPr/>
                    <a:lstStyle/>
                    <a:p>
                      <a:pPr algn="ctr"/>
                      <a:r>
                        <a:rPr lang="en-US" dirty="0"/>
                        <a:t>75</a:t>
                      </a:r>
                    </a:p>
                  </a:txBody>
                  <a:tcPr/>
                </a:tc>
                <a:tc>
                  <a:txBody>
                    <a:bodyPr/>
                    <a:lstStyle/>
                    <a:p>
                      <a:pPr algn="ctr"/>
                      <a:r>
                        <a:rPr lang="en-US" dirty="0"/>
                        <a:t>1.348</a:t>
                      </a:r>
                    </a:p>
                  </a:txBody>
                  <a:tcPr/>
                </a:tc>
                <a:extLst>
                  <a:ext uri="{0D108BD9-81ED-4DB2-BD59-A6C34878D82A}">
                    <a16:rowId xmlns:a16="http://schemas.microsoft.com/office/drawing/2014/main" xmlns="" val="3797424743"/>
                  </a:ext>
                </a:extLst>
              </a:tr>
              <a:tr h="370840">
                <a:tc>
                  <a:txBody>
                    <a:bodyPr/>
                    <a:lstStyle/>
                    <a:p>
                      <a:r>
                        <a:rPr lang="en-US" dirty="0"/>
                        <a:t>Shot put</a:t>
                      </a:r>
                    </a:p>
                  </a:txBody>
                  <a:tcPr/>
                </a:tc>
                <a:tc>
                  <a:txBody>
                    <a:bodyPr/>
                    <a:lstStyle/>
                    <a:p>
                      <a:pPr algn="ctr"/>
                      <a:r>
                        <a:rPr lang="en-US" dirty="0"/>
                        <a:t>0.188807</a:t>
                      </a:r>
                    </a:p>
                  </a:txBody>
                  <a:tcPr/>
                </a:tc>
                <a:tc>
                  <a:txBody>
                    <a:bodyPr/>
                    <a:lstStyle/>
                    <a:p>
                      <a:pPr algn="ctr"/>
                      <a:r>
                        <a:rPr lang="en-US" dirty="0"/>
                        <a:t>210</a:t>
                      </a:r>
                    </a:p>
                  </a:txBody>
                  <a:tcPr/>
                </a:tc>
                <a:tc>
                  <a:txBody>
                    <a:bodyPr/>
                    <a:lstStyle/>
                    <a:p>
                      <a:pPr algn="ctr"/>
                      <a:r>
                        <a:rPr lang="en-US" dirty="0"/>
                        <a:t>1.41</a:t>
                      </a:r>
                    </a:p>
                  </a:txBody>
                  <a:tcPr/>
                </a:tc>
                <a:extLst>
                  <a:ext uri="{0D108BD9-81ED-4DB2-BD59-A6C34878D82A}">
                    <a16:rowId xmlns:a16="http://schemas.microsoft.com/office/drawing/2014/main" xmlns="" val="1205102045"/>
                  </a:ext>
                </a:extLst>
              </a:tr>
              <a:tr h="370840">
                <a:tc>
                  <a:txBody>
                    <a:bodyPr/>
                    <a:lstStyle/>
                    <a:p>
                      <a:r>
                        <a:rPr lang="en-US" dirty="0"/>
                        <a:t>Long jump</a:t>
                      </a:r>
                    </a:p>
                  </a:txBody>
                  <a:tcPr/>
                </a:tc>
                <a:tc>
                  <a:txBody>
                    <a:bodyPr/>
                    <a:lstStyle/>
                    <a:p>
                      <a:pPr algn="ctr"/>
                      <a:r>
                        <a:rPr lang="en-US" dirty="0"/>
                        <a:t>56.0211</a:t>
                      </a:r>
                    </a:p>
                  </a:txBody>
                  <a:tcPr/>
                </a:tc>
                <a:tc>
                  <a:txBody>
                    <a:bodyPr/>
                    <a:lstStyle/>
                    <a:p>
                      <a:pPr algn="ctr"/>
                      <a:r>
                        <a:rPr lang="en-US" dirty="0"/>
                        <a:t>1.5</a:t>
                      </a:r>
                    </a:p>
                  </a:txBody>
                  <a:tcPr/>
                </a:tc>
                <a:tc>
                  <a:txBody>
                    <a:bodyPr/>
                    <a:lstStyle/>
                    <a:p>
                      <a:pPr algn="ctr"/>
                      <a:r>
                        <a:rPr lang="en-US" dirty="0"/>
                        <a:t>1.05</a:t>
                      </a:r>
                    </a:p>
                  </a:txBody>
                  <a:tcPr/>
                </a:tc>
                <a:extLst>
                  <a:ext uri="{0D108BD9-81ED-4DB2-BD59-A6C34878D82A}">
                    <a16:rowId xmlns:a16="http://schemas.microsoft.com/office/drawing/2014/main" xmlns="" val="248563196"/>
                  </a:ext>
                </a:extLst>
              </a:tr>
              <a:tr h="370840">
                <a:tc>
                  <a:txBody>
                    <a:bodyPr/>
                    <a:lstStyle/>
                    <a:p>
                      <a:r>
                        <a:rPr lang="en-US" dirty="0"/>
                        <a:t>Javelin throw</a:t>
                      </a:r>
                    </a:p>
                  </a:txBody>
                  <a:tcPr/>
                </a:tc>
                <a:tc>
                  <a:txBody>
                    <a:bodyPr/>
                    <a:lstStyle/>
                    <a:p>
                      <a:pPr algn="ctr"/>
                      <a:r>
                        <a:rPr lang="en-US" dirty="0"/>
                        <a:t>15.9803</a:t>
                      </a:r>
                    </a:p>
                  </a:txBody>
                  <a:tcPr/>
                </a:tc>
                <a:tc>
                  <a:txBody>
                    <a:bodyPr/>
                    <a:lstStyle/>
                    <a:p>
                      <a:pPr algn="ctr"/>
                      <a:r>
                        <a:rPr lang="en-US" dirty="0"/>
                        <a:t>3.8</a:t>
                      </a:r>
                    </a:p>
                  </a:txBody>
                  <a:tcPr/>
                </a:tc>
                <a:tc>
                  <a:txBody>
                    <a:bodyPr/>
                    <a:lstStyle/>
                    <a:p>
                      <a:pPr algn="ctr"/>
                      <a:r>
                        <a:rPr lang="en-US" dirty="0"/>
                        <a:t>1.04</a:t>
                      </a:r>
                    </a:p>
                  </a:txBody>
                  <a:tcPr/>
                </a:tc>
                <a:extLst>
                  <a:ext uri="{0D108BD9-81ED-4DB2-BD59-A6C34878D82A}">
                    <a16:rowId xmlns:a16="http://schemas.microsoft.com/office/drawing/2014/main" xmlns="" val="2253378604"/>
                  </a:ext>
                </a:extLst>
              </a:tr>
            </a:tbl>
          </a:graphicData>
        </a:graphic>
      </p:graphicFrame>
    </p:spTree>
    <p:extLst>
      <p:ext uri="{BB962C8B-B14F-4D97-AF65-F5344CB8AC3E}">
        <p14:creationId xmlns:p14="http://schemas.microsoft.com/office/powerpoint/2010/main" val="419707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BA52445-2467-3541-9928-F814BE717115}"/>
              </a:ext>
            </a:extLst>
          </p:cNvPr>
          <p:cNvSpPr>
            <a:spLocks noGrp="1"/>
          </p:cNvSpPr>
          <p:nvPr>
            <p:ph idx="1"/>
          </p:nvPr>
        </p:nvSpPr>
        <p:spPr>
          <a:xfrm>
            <a:off x="838200" y="0"/>
            <a:ext cx="10515600" cy="6500813"/>
          </a:xfrm>
        </p:spPr>
        <p:txBody>
          <a:bodyPr/>
          <a:lstStyle/>
          <a:p>
            <a:pPr marL="0" indent="0">
              <a:buNone/>
            </a:pPr>
            <a:endParaRPr lang="en-GB" b="1" dirty="0"/>
          </a:p>
          <a:p>
            <a:pPr marL="0" indent="0">
              <a:buNone/>
            </a:pPr>
            <a:r>
              <a:rPr lang="en-GB" sz="3200" b="1" dirty="0"/>
              <a:t>HISTORY OF PENTATHLON:</a:t>
            </a:r>
            <a:r>
              <a:rPr lang="en-GB" sz="3200" dirty="0"/>
              <a:t> </a:t>
            </a:r>
            <a:endParaRPr lang="en-GB" sz="3200" b="1" dirty="0"/>
          </a:p>
          <a:p>
            <a:pPr marL="0" indent="0">
              <a:buNone/>
            </a:pPr>
            <a:r>
              <a:rPr lang="en-GB" sz="2400" dirty="0"/>
              <a:t>The first documented pentathlon </a:t>
            </a:r>
            <a:r>
              <a:rPr lang="en-GB" sz="2400" dirty="0" err="1"/>
              <a:t>occured</a:t>
            </a:r>
            <a:r>
              <a:rPr lang="en-GB" sz="2400" dirty="0"/>
              <a:t> in 708BC in Ancient Greece at the </a:t>
            </a:r>
            <a:r>
              <a:rPr lang="en-GB" sz="2400" b="1" dirty="0"/>
              <a:t>ANCIENT OLYMPIC </a:t>
            </a:r>
            <a:r>
              <a:rPr lang="en-GB" sz="2400" b="1" dirty="0" err="1"/>
              <a:t>GAMES.</a:t>
            </a:r>
            <a:r>
              <a:rPr lang="en-GB" sz="2400" dirty="0" err="1"/>
              <a:t>and</a:t>
            </a:r>
            <a:r>
              <a:rPr lang="en-GB" sz="2400" dirty="0"/>
              <a:t> was also held at the other </a:t>
            </a:r>
            <a:r>
              <a:rPr lang="en-GB" sz="2400" b="1" dirty="0"/>
              <a:t>Pan-  </a:t>
            </a:r>
            <a:r>
              <a:rPr lang="en-GB" sz="2400" b="1" dirty="0" err="1"/>
              <a:t>HellEnic</a:t>
            </a:r>
            <a:r>
              <a:rPr lang="en-GB" sz="2400" b="1" dirty="0"/>
              <a:t> </a:t>
            </a:r>
            <a:r>
              <a:rPr lang="en-GB" sz="2400" b="1" dirty="0" err="1"/>
              <a:t>GameS.</a:t>
            </a:r>
            <a:r>
              <a:rPr lang="en-GB" sz="2400" dirty="0" err="1"/>
              <a:t>the</a:t>
            </a:r>
            <a:r>
              <a:rPr lang="en-GB" sz="2400" dirty="0"/>
              <a:t> name drive from </a:t>
            </a:r>
            <a:r>
              <a:rPr lang="en-GB" sz="2400" b="1" dirty="0"/>
              <a:t>GREEK </a:t>
            </a:r>
            <a:r>
              <a:rPr lang="en-GB" sz="2400" dirty="0"/>
              <a:t> Word for “five </a:t>
            </a:r>
            <a:r>
              <a:rPr lang="en-GB" sz="2400" dirty="0" err="1"/>
              <a:t>compitions</a:t>
            </a:r>
            <a:r>
              <a:rPr lang="en-GB" sz="2400" dirty="0"/>
              <a:t> “The event proved popular and lent itself to illustration for </a:t>
            </a:r>
            <a:r>
              <a:rPr lang="en-GB" sz="2400" dirty="0" err="1"/>
              <a:t>pottery.It</a:t>
            </a:r>
            <a:r>
              <a:rPr lang="en-GB" sz="2400" dirty="0"/>
              <a:t> also featured in </a:t>
            </a:r>
            <a:r>
              <a:rPr lang="en-GB" sz="2400" b="1" dirty="0"/>
              <a:t>GREEK Mythology </a:t>
            </a:r>
            <a:r>
              <a:rPr lang="en-GB" sz="2400" dirty="0"/>
              <a:t>the </a:t>
            </a:r>
            <a:r>
              <a:rPr lang="en-GB" sz="2400" dirty="0" err="1"/>
              <a:t>mytical</a:t>
            </a:r>
            <a:r>
              <a:rPr lang="en-GB" sz="2400" dirty="0"/>
              <a:t> hero Perseus </a:t>
            </a:r>
          </a:p>
          <a:p>
            <a:pPr marL="0" indent="0">
              <a:buNone/>
            </a:pPr>
            <a:r>
              <a:rPr lang="en-GB" sz="2400" dirty="0"/>
              <a:t>Full filled and oracle </a:t>
            </a:r>
            <a:r>
              <a:rPr lang="en-GB" sz="2400" dirty="0" err="1"/>
              <a:t>Prophechy</a:t>
            </a:r>
            <a:r>
              <a:rPr lang="en-GB" sz="2400" dirty="0"/>
              <a:t> by accidentally Killing </a:t>
            </a:r>
            <a:r>
              <a:rPr lang="en-GB" sz="2400" dirty="0" err="1"/>
              <a:t>Acrisius</a:t>
            </a:r>
            <a:r>
              <a:rPr lang="en-GB" sz="2400" dirty="0"/>
              <a:t> with Dis-</a:t>
            </a:r>
            <a:r>
              <a:rPr lang="en-GB" sz="2400" dirty="0" err="1"/>
              <a:t>cus</a:t>
            </a:r>
            <a:r>
              <a:rPr lang="en-GB" sz="2400" dirty="0"/>
              <a:t> while competing of a pentathlon.1912 </a:t>
            </a:r>
            <a:r>
              <a:rPr lang="en-GB" sz="2400" dirty="0" err="1"/>
              <a:t>olympic</a:t>
            </a:r>
            <a:r>
              <a:rPr lang="en-GB" sz="2400" dirty="0"/>
              <a:t> gold medal Winner</a:t>
            </a:r>
          </a:p>
          <a:p>
            <a:pPr marL="0" indent="0">
              <a:buNone/>
            </a:pPr>
            <a:r>
              <a:rPr lang="en-GB" sz="2400" b="1" dirty="0"/>
              <a:t>FERDNAND </a:t>
            </a:r>
            <a:r>
              <a:rPr lang="en-GB" sz="2400" b="1" dirty="0" err="1"/>
              <a:t>Bie</a:t>
            </a:r>
            <a:r>
              <a:rPr lang="en-GB" sz="2400" b="1" dirty="0"/>
              <a:t>.</a:t>
            </a:r>
            <a:endParaRPr lang="en-GB" sz="2400" dirty="0"/>
          </a:p>
          <a:p>
            <a:pPr marL="0" indent="0">
              <a:buNone/>
            </a:pPr>
            <a:r>
              <a:rPr lang="en-GB" sz="2400" dirty="0"/>
              <a:t>The modern pentathlon Was introduce by </a:t>
            </a:r>
            <a:r>
              <a:rPr lang="en-GB" sz="2400" b="1" dirty="0"/>
              <a:t>Baron de </a:t>
            </a:r>
            <a:r>
              <a:rPr lang="en-GB" sz="2400" b="1" dirty="0" err="1"/>
              <a:t>coubertin</a:t>
            </a:r>
            <a:r>
              <a:rPr lang="en-GB" sz="2400" b="1" dirty="0"/>
              <a:t> </a:t>
            </a:r>
            <a:r>
              <a:rPr lang="en-GB" sz="2400" dirty="0"/>
              <a:t>at the  </a:t>
            </a:r>
          </a:p>
          <a:p>
            <a:pPr marL="0" indent="0">
              <a:buNone/>
            </a:pPr>
            <a:r>
              <a:rPr lang="en-GB" sz="2400" dirty="0"/>
              <a:t>Stockholm Games in 1912 comprising </a:t>
            </a:r>
            <a:r>
              <a:rPr lang="en-GB" sz="2400" dirty="0" err="1"/>
              <a:t>Pistal</a:t>
            </a:r>
            <a:r>
              <a:rPr lang="en-GB" sz="2400" dirty="0"/>
              <a:t> shooting, Fencing, swim-</a:t>
            </a:r>
            <a:r>
              <a:rPr lang="en-GB" sz="2400" dirty="0" err="1"/>
              <a:t>ming</a:t>
            </a:r>
            <a:r>
              <a:rPr lang="en-GB" sz="2400" dirty="0"/>
              <a:t> ,horse riding and </a:t>
            </a:r>
            <a:r>
              <a:rPr lang="en-GB" sz="2400" dirty="0" err="1"/>
              <a:t>running.Pentathlon</a:t>
            </a:r>
            <a:r>
              <a:rPr lang="en-GB" sz="2400" dirty="0"/>
              <a:t> moment came two years later at the session of international  Olympic </a:t>
            </a:r>
            <a:r>
              <a:rPr lang="en-GB" sz="2400" dirty="0" err="1"/>
              <a:t>committe</a:t>
            </a:r>
            <a:r>
              <a:rPr lang="en-GB" sz="2400" dirty="0"/>
              <a:t> In Budapest.</a:t>
            </a:r>
          </a:p>
        </p:txBody>
      </p:sp>
    </p:spTree>
    <p:extLst>
      <p:ext uri="{BB962C8B-B14F-4D97-AF65-F5344CB8AC3E}">
        <p14:creationId xmlns:p14="http://schemas.microsoft.com/office/powerpoint/2010/main" val="407249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303852-C02D-4349-8487-448CC0FD3581}"/>
              </a:ext>
            </a:extLst>
          </p:cNvPr>
          <p:cNvSpPr>
            <a:spLocks noGrp="1"/>
          </p:cNvSpPr>
          <p:nvPr>
            <p:ph idx="1"/>
          </p:nvPr>
        </p:nvSpPr>
        <p:spPr>
          <a:xfrm>
            <a:off x="838200" y="287271"/>
            <a:ext cx="10515600" cy="5938241"/>
          </a:xfrm>
        </p:spPr>
        <p:txBody>
          <a:bodyPr/>
          <a:lstStyle/>
          <a:p>
            <a:pPr marL="0" indent="0">
              <a:buNone/>
            </a:pPr>
            <a:r>
              <a:rPr lang="en-GB" sz="3200" b="1" dirty="0"/>
              <a:t>                         Olympic History of Pentathlon</a:t>
            </a:r>
          </a:p>
          <a:p>
            <a:pPr marL="0" indent="0">
              <a:buNone/>
            </a:pPr>
            <a:r>
              <a:rPr lang="en-GB" sz="2800" dirty="0"/>
              <a:t>From 1912 to 1980 the </a:t>
            </a:r>
            <a:r>
              <a:rPr lang="en-GB" sz="2800" dirty="0" err="1"/>
              <a:t>olympic</a:t>
            </a:r>
            <a:r>
              <a:rPr lang="en-GB" sz="2800" dirty="0"/>
              <a:t> Modern pentathlon </a:t>
            </a:r>
            <a:r>
              <a:rPr lang="en-GB" sz="2800" dirty="0" err="1"/>
              <a:t>Competions</a:t>
            </a:r>
            <a:r>
              <a:rPr lang="en-GB" sz="2800" dirty="0"/>
              <a:t> was held over five days With one event per </a:t>
            </a:r>
            <a:r>
              <a:rPr lang="en-GB" sz="2800" dirty="0" err="1"/>
              <a:t>day.Between</a:t>
            </a:r>
            <a:r>
              <a:rPr lang="en-GB" sz="2800" b="1" dirty="0"/>
              <a:t> 1984</a:t>
            </a:r>
            <a:r>
              <a:rPr lang="en-GB" sz="2800" dirty="0"/>
              <a:t> and </a:t>
            </a:r>
            <a:r>
              <a:rPr lang="en-GB" sz="2800" b="1" dirty="0"/>
              <a:t>1992</a:t>
            </a:r>
            <a:r>
              <a:rPr lang="en-GB" sz="2800" dirty="0"/>
              <a:t>,</a:t>
            </a:r>
          </a:p>
          <a:p>
            <a:pPr marL="0" indent="0">
              <a:buNone/>
            </a:pPr>
            <a:r>
              <a:rPr lang="en-GB" sz="2800" dirty="0"/>
              <a:t>the </a:t>
            </a:r>
            <a:r>
              <a:rPr lang="en-GB" sz="2800" dirty="0" err="1"/>
              <a:t>competions</a:t>
            </a:r>
            <a:r>
              <a:rPr lang="en-GB" sz="2800" dirty="0"/>
              <a:t> was held four days  with either running or shooting, </a:t>
            </a:r>
            <a:r>
              <a:rPr lang="en-GB" sz="2800" dirty="0" err="1"/>
              <a:t>swimming,Shooting</a:t>
            </a:r>
            <a:r>
              <a:rPr lang="en-GB" sz="2800" dirty="0"/>
              <a:t> on the same </a:t>
            </a:r>
            <a:r>
              <a:rPr lang="en-GB" sz="2800" dirty="0" err="1"/>
              <a:t>day.For</a:t>
            </a:r>
            <a:r>
              <a:rPr lang="en-GB" sz="2800" dirty="0"/>
              <a:t> the </a:t>
            </a:r>
            <a:r>
              <a:rPr lang="en-GB" sz="2800" dirty="0" err="1"/>
              <a:t>atlanta</a:t>
            </a:r>
            <a:r>
              <a:rPr lang="en-GB" sz="2800" dirty="0"/>
              <a:t> </a:t>
            </a:r>
            <a:r>
              <a:rPr lang="en-GB" sz="2800" b="1" dirty="0"/>
              <a:t>OLYMPIC GAMES 1996 </a:t>
            </a:r>
            <a:r>
              <a:rPr lang="en-GB" sz="2800" dirty="0"/>
              <a:t>The </a:t>
            </a:r>
            <a:r>
              <a:rPr lang="en-GB" sz="2800" dirty="0" err="1"/>
              <a:t>competions</a:t>
            </a:r>
            <a:r>
              <a:rPr lang="en-GB" sz="2800" dirty="0"/>
              <a:t> was a one day event In which 32 men Who qual-</a:t>
            </a:r>
            <a:r>
              <a:rPr lang="en-GB" sz="2800" dirty="0" err="1"/>
              <a:t>ified</a:t>
            </a:r>
            <a:r>
              <a:rPr lang="en-GB" sz="2800" dirty="0"/>
              <a:t> via Pre – </a:t>
            </a:r>
            <a:r>
              <a:rPr lang="en-GB" sz="2800" dirty="0" err="1"/>
              <a:t>olympic</a:t>
            </a:r>
            <a:r>
              <a:rPr lang="en-GB" sz="2800" dirty="0"/>
              <a:t> </a:t>
            </a:r>
            <a:r>
              <a:rPr lang="en-GB" sz="2800" dirty="0" err="1"/>
              <a:t>competions</a:t>
            </a:r>
            <a:r>
              <a:rPr lang="en-GB" sz="2800" dirty="0"/>
              <a:t> Participated In </a:t>
            </a:r>
            <a:r>
              <a:rPr lang="en-GB" sz="2800" b="1" dirty="0"/>
              <a:t>1998 </a:t>
            </a:r>
            <a:r>
              <a:rPr lang="en-GB" sz="2800" dirty="0"/>
              <a:t>the </a:t>
            </a:r>
            <a:r>
              <a:rPr lang="en-GB" sz="2800" b="1" dirty="0"/>
              <a:t>UIPM </a:t>
            </a:r>
            <a:r>
              <a:rPr lang="en-GB" sz="2800" dirty="0" err="1"/>
              <a:t>reci-eved</a:t>
            </a:r>
            <a:r>
              <a:rPr lang="en-GB" sz="2800" dirty="0"/>
              <a:t> approval women compete In SYDNEY 2000 Olympic games So 24 men and 24 women Competed in individual </a:t>
            </a:r>
            <a:r>
              <a:rPr lang="en-GB" sz="2800" dirty="0" err="1"/>
              <a:t>competions</a:t>
            </a:r>
            <a:r>
              <a:rPr lang="en-GB" sz="2800" dirty="0"/>
              <a:t>. And for the first time in history The pentathlon venues Were </a:t>
            </a:r>
            <a:r>
              <a:rPr lang="en-GB" sz="2800" b="1" dirty="0"/>
              <a:t>96%</a:t>
            </a:r>
            <a:r>
              <a:rPr lang="en-GB" sz="2800" dirty="0"/>
              <a:t> sold </a:t>
            </a:r>
            <a:r>
              <a:rPr lang="en-GB" sz="2800" dirty="0" err="1"/>
              <a:t>out.UIPM</a:t>
            </a:r>
            <a:r>
              <a:rPr lang="en-GB" sz="2800" dirty="0"/>
              <a:t> is subsequent </a:t>
            </a:r>
            <a:r>
              <a:rPr lang="en-GB" sz="2800" dirty="0" err="1"/>
              <a:t>recieved</a:t>
            </a:r>
            <a:r>
              <a:rPr lang="en-GB" sz="2800" dirty="0"/>
              <a:t> and increase in the quota in Athens 2004, 32 men </a:t>
            </a:r>
          </a:p>
          <a:p>
            <a:pPr marL="0" indent="0">
              <a:buNone/>
            </a:pPr>
            <a:r>
              <a:rPr lang="en-GB" sz="2800" dirty="0"/>
              <a:t>32 women compete Both </a:t>
            </a:r>
            <a:r>
              <a:rPr lang="en-GB" sz="2800" dirty="0" err="1"/>
              <a:t>competions</a:t>
            </a:r>
            <a:r>
              <a:rPr lang="en-GB" sz="2800" dirty="0"/>
              <a:t> were 100% sold out.</a:t>
            </a:r>
            <a:endParaRPr lang="en-US" sz="2800" dirty="0"/>
          </a:p>
        </p:txBody>
      </p:sp>
    </p:spTree>
    <p:extLst>
      <p:ext uri="{BB962C8B-B14F-4D97-AF65-F5344CB8AC3E}">
        <p14:creationId xmlns:p14="http://schemas.microsoft.com/office/powerpoint/2010/main" val="3613995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A9FBFAD-B7CF-4C41-8E5A-98716D9019A8}"/>
              </a:ext>
            </a:extLst>
          </p:cNvPr>
          <p:cNvSpPr>
            <a:spLocks noGrp="1"/>
          </p:cNvSpPr>
          <p:nvPr>
            <p:ph idx="1"/>
          </p:nvPr>
        </p:nvSpPr>
        <p:spPr>
          <a:xfrm>
            <a:off x="445294" y="468312"/>
            <a:ext cx="11746706" cy="5353844"/>
          </a:xfrm>
        </p:spPr>
        <p:txBody>
          <a:bodyPr/>
          <a:lstStyle/>
          <a:p>
            <a:pPr marL="0" indent="0">
              <a:buNone/>
            </a:pPr>
            <a:r>
              <a:rPr lang="en-GB" sz="3200" dirty="0"/>
              <a:t>                                 </a:t>
            </a:r>
            <a:r>
              <a:rPr lang="en-GB" sz="3200" b="1" dirty="0"/>
              <a:t>STYLES OF PENTATHLON</a:t>
            </a:r>
          </a:p>
          <a:p>
            <a:pPr marL="0" indent="0">
              <a:buNone/>
            </a:pPr>
            <a:endParaRPr lang="en-US" dirty="0"/>
          </a:p>
        </p:txBody>
      </p:sp>
      <p:pic>
        <p:nvPicPr>
          <p:cNvPr id="4" name="Picture 4">
            <a:extLst>
              <a:ext uri="{FF2B5EF4-FFF2-40B4-BE49-F238E27FC236}">
                <a16:creationId xmlns:a16="http://schemas.microsoft.com/office/drawing/2014/main" xmlns="" id="{30784C0F-6F2D-2048-9006-2CB4E1B4BC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664" y="1196325"/>
            <a:ext cx="4054078" cy="4411265"/>
          </a:xfrm>
          <a:prstGeom prst="rect">
            <a:avLst/>
          </a:prstGeom>
        </p:spPr>
      </p:pic>
      <p:pic>
        <p:nvPicPr>
          <p:cNvPr id="6" name="Picture 6">
            <a:extLst>
              <a:ext uri="{FF2B5EF4-FFF2-40B4-BE49-F238E27FC236}">
                <a16:creationId xmlns:a16="http://schemas.microsoft.com/office/drawing/2014/main" xmlns="" id="{053DE31A-ADBC-6445-AB4D-B941775E3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2843" y="1196325"/>
            <a:ext cx="4054079" cy="3572789"/>
          </a:xfrm>
          <a:prstGeom prst="rect">
            <a:avLst/>
          </a:prstGeom>
        </p:spPr>
      </p:pic>
      <p:pic>
        <p:nvPicPr>
          <p:cNvPr id="8" name="Picture 8">
            <a:extLst>
              <a:ext uri="{FF2B5EF4-FFF2-40B4-BE49-F238E27FC236}">
                <a16:creationId xmlns:a16="http://schemas.microsoft.com/office/drawing/2014/main" xmlns="" id="{3D5335D7-7CE5-5A4E-91B4-43CE25E80A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4023" y="1223367"/>
            <a:ext cx="3339282" cy="4411265"/>
          </a:xfrm>
          <a:prstGeom prst="rect">
            <a:avLst/>
          </a:prstGeom>
        </p:spPr>
      </p:pic>
    </p:spTree>
    <p:extLst>
      <p:ext uri="{BB962C8B-B14F-4D97-AF65-F5344CB8AC3E}">
        <p14:creationId xmlns:p14="http://schemas.microsoft.com/office/powerpoint/2010/main" val="484133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CE1080CA-664E-7E49-95EA-C210F6BA4FA0}"/>
              </a:ext>
            </a:extLst>
          </p:cNvPr>
          <p:cNvSpPr>
            <a:spLocks noGrp="1"/>
          </p:cNvSpPr>
          <p:nvPr>
            <p:ph idx="1"/>
          </p:nvPr>
        </p:nvSpPr>
        <p:spPr>
          <a:xfrm>
            <a:off x="838200" y="178594"/>
            <a:ext cx="10515600" cy="5998369"/>
          </a:xfrm>
        </p:spPr>
        <p:txBody>
          <a:bodyPr/>
          <a:lstStyle/>
          <a:p>
            <a:pPr marL="0" indent="0">
              <a:buNone/>
            </a:pPr>
            <a:r>
              <a:rPr lang="en-GB" dirty="0"/>
              <a:t>   </a:t>
            </a:r>
            <a:r>
              <a:rPr lang="en-GB" sz="3200" b="1" dirty="0" err="1"/>
              <a:t>PARAlYMPIC</a:t>
            </a:r>
            <a:r>
              <a:rPr lang="en-GB" sz="3200" b="1" dirty="0"/>
              <a:t> PENTATHLON:</a:t>
            </a:r>
            <a:endParaRPr lang="en-GB" sz="3200" dirty="0"/>
          </a:p>
          <a:p>
            <a:pPr marL="0" indent="0">
              <a:buNone/>
            </a:pPr>
            <a:r>
              <a:rPr lang="en-GB" dirty="0"/>
              <a:t>    </a:t>
            </a:r>
            <a:endParaRPr lang="en-US" dirty="0"/>
          </a:p>
        </p:txBody>
      </p:sp>
      <p:pic>
        <p:nvPicPr>
          <p:cNvPr id="8" name="Picture 8">
            <a:extLst>
              <a:ext uri="{FF2B5EF4-FFF2-40B4-BE49-F238E27FC236}">
                <a16:creationId xmlns:a16="http://schemas.microsoft.com/office/drawing/2014/main" xmlns="" id="{FF5CAE21-492D-1648-91F8-2EC4555147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581" y="1101328"/>
            <a:ext cx="5238750" cy="4152900"/>
          </a:xfrm>
          <a:prstGeom prst="rect">
            <a:avLst/>
          </a:prstGeom>
        </p:spPr>
      </p:pic>
      <p:pic>
        <p:nvPicPr>
          <p:cNvPr id="10" name="Picture 10">
            <a:extLst>
              <a:ext uri="{FF2B5EF4-FFF2-40B4-BE49-F238E27FC236}">
                <a16:creationId xmlns:a16="http://schemas.microsoft.com/office/drawing/2014/main" xmlns="" id="{C06FBD5E-7305-B248-8C13-FB847FBB17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5984" y="500064"/>
            <a:ext cx="3661171" cy="5638270"/>
          </a:xfrm>
          <a:prstGeom prst="rect">
            <a:avLst/>
          </a:prstGeom>
        </p:spPr>
      </p:pic>
    </p:spTree>
    <p:extLst>
      <p:ext uri="{BB962C8B-B14F-4D97-AF65-F5344CB8AC3E}">
        <p14:creationId xmlns:p14="http://schemas.microsoft.com/office/powerpoint/2010/main" val="2739957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100B791-FB2E-7C46-BAA8-D0CED8533393}"/>
              </a:ext>
            </a:extLst>
          </p:cNvPr>
          <p:cNvSpPr>
            <a:spLocks noGrp="1"/>
          </p:cNvSpPr>
          <p:nvPr>
            <p:ph idx="1"/>
          </p:nvPr>
        </p:nvSpPr>
        <p:spPr>
          <a:xfrm>
            <a:off x="838200" y="446485"/>
            <a:ext cx="10515600" cy="6411515"/>
          </a:xfrm>
        </p:spPr>
        <p:txBody>
          <a:bodyPr>
            <a:normAutofit/>
          </a:bodyPr>
          <a:lstStyle/>
          <a:p>
            <a:pPr marL="0" indent="0">
              <a:buNone/>
            </a:pPr>
            <a:r>
              <a:rPr lang="en-GB" sz="3200" dirty="0"/>
              <a:t>                          </a:t>
            </a:r>
            <a:r>
              <a:rPr lang="en-GB" sz="3200" b="1" dirty="0"/>
              <a:t>PARTICIPATING COUNTRIES</a:t>
            </a:r>
          </a:p>
          <a:p>
            <a:pPr marL="0" indent="0">
              <a:buNone/>
            </a:pPr>
            <a:r>
              <a:rPr lang="en-GB" sz="3000" dirty="0"/>
              <a:t>Even through being added Long back in 1912 and still being a part of </a:t>
            </a:r>
          </a:p>
          <a:p>
            <a:pPr marL="0" indent="0">
              <a:buNone/>
            </a:pPr>
            <a:r>
              <a:rPr lang="en-GB" sz="3000" dirty="0"/>
              <a:t>Olympic games Modern pentathlon has its own share Of </a:t>
            </a:r>
            <a:r>
              <a:rPr lang="en-GB" sz="3000" dirty="0" err="1"/>
              <a:t>uos</a:t>
            </a:r>
            <a:r>
              <a:rPr lang="en-GB" sz="3000" dirty="0"/>
              <a:t> and downs .Throughout the whole phase changes have been made To the sport at the same time Countries started </a:t>
            </a:r>
            <a:r>
              <a:rPr lang="en-GB" sz="3000" dirty="0" err="1"/>
              <a:t>payin</a:t>
            </a:r>
            <a:r>
              <a:rPr lang="en-GB" sz="3000" dirty="0"/>
              <a:t> </a:t>
            </a:r>
            <a:r>
              <a:rPr lang="en-GB" sz="3000" dirty="0" err="1"/>
              <a:t>intrest</a:t>
            </a:r>
            <a:r>
              <a:rPr lang="en-GB" sz="3000" dirty="0"/>
              <a:t> in this </a:t>
            </a:r>
            <a:r>
              <a:rPr lang="en-GB" sz="3000" dirty="0" err="1"/>
              <a:t>sport.Pre</a:t>
            </a:r>
            <a:r>
              <a:rPr lang="en-GB" sz="3000" dirty="0"/>
              <a:t>-</a:t>
            </a:r>
          </a:p>
          <a:p>
            <a:pPr marL="0" indent="0">
              <a:buNone/>
            </a:pPr>
            <a:r>
              <a:rPr lang="en-GB" sz="3000" dirty="0" err="1"/>
              <a:t>Sently</a:t>
            </a:r>
            <a:r>
              <a:rPr lang="en-GB" sz="3000" dirty="0"/>
              <a:t> around 28 countries are part of this sport.</a:t>
            </a:r>
          </a:p>
          <a:p>
            <a:pPr marL="0" indent="0">
              <a:buNone/>
            </a:pPr>
            <a:r>
              <a:rPr lang="en-GB" sz="3000" dirty="0"/>
              <a:t>Some of the countries have shown that more </a:t>
            </a:r>
            <a:r>
              <a:rPr lang="en-GB" sz="3000" dirty="0" err="1"/>
              <a:t>intrest</a:t>
            </a:r>
            <a:r>
              <a:rPr lang="en-GB" sz="3000" dirty="0"/>
              <a:t> And have </a:t>
            </a:r>
            <a:r>
              <a:rPr lang="en-GB" sz="3000" dirty="0" err="1"/>
              <a:t>achiev</a:t>
            </a:r>
            <a:r>
              <a:rPr lang="en-GB" sz="3000" dirty="0"/>
              <a:t>-ed </a:t>
            </a:r>
            <a:r>
              <a:rPr lang="en-GB" sz="3000" dirty="0" err="1"/>
              <a:t>numerious</a:t>
            </a:r>
            <a:r>
              <a:rPr lang="en-GB" sz="3000" dirty="0"/>
              <a:t> medals In the participate sport </a:t>
            </a:r>
            <a:r>
              <a:rPr lang="en-GB" sz="3000" b="1" dirty="0"/>
              <a:t>SWEDEN, USA,CZECH,-</a:t>
            </a:r>
          </a:p>
          <a:p>
            <a:pPr marL="0" indent="0">
              <a:buNone/>
            </a:pPr>
            <a:r>
              <a:rPr lang="en-GB" sz="3000" b="1" dirty="0"/>
              <a:t>REPUBLIC, </a:t>
            </a:r>
            <a:r>
              <a:rPr lang="en-GB" sz="3000" b="1" dirty="0" err="1"/>
              <a:t>RUSSIA,Lithuania,Poland</a:t>
            </a:r>
            <a:r>
              <a:rPr lang="en-GB" sz="3000" b="1" dirty="0"/>
              <a:t>, </a:t>
            </a:r>
            <a:r>
              <a:rPr lang="en-GB" sz="3000" b="1" dirty="0" err="1"/>
              <a:t>Italy,Germany,Britian</a:t>
            </a:r>
            <a:r>
              <a:rPr lang="en-GB" sz="3000" b="1" dirty="0"/>
              <a:t>.</a:t>
            </a:r>
            <a:endParaRPr lang="en-US" sz="3000" dirty="0"/>
          </a:p>
        </p:txBody>
      </p:sp>
    </p:spTree>
    <p:extLst>
      <p:ext uri="{BB962C8B-B14F-4D97-AF65-F5344CB8AC3E}">
        <p14:creationId xmlns:p14="http://schemas.microsoft.com/office/powerpoint/2010/main" val="3057135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E4F63B-8A1C-534B-A736-798667FE8545}"/>
              </a:ext>
            </a:extLst>
          </p:cNvPr>
          <p:cNvSpPr>
            <a:spLocks noGrp="1"/>
          </p:cNvSpPr>
          <p:nvPr>
            <p:ph idx="1"/>
          </p:nvPr>
        </p:nvSpPr>
        <p:spPr>
          <a:xfrm>
            <a:off x="846667" y="142876"/>
            <a:ext cx="12055078" cy="6143624"/>
          </a:xfrm>
        </p:spPr>
        <p:txBody>
          <a:bodyPr>
            <a:normAutofit fontScale="92500" lnSpcReduction="20000"/>
          </a:bodyPr>
          <a:lstStyle/>
          <a:p>
            <a:pPr marL="0" indent="0">
              <a:buNone/>
            </a:pPr>
            <a:r>
              <a:rPr lang="en-GB" sz="3200" dirty="0"/>
              <a:t>                        </a:t>
            </a:r>
            <a:r>
              <a:rPr lang="en-GB" sz="3200" b="1" dirty="0"/>
              <a:t>MODERN PENTATHLON EQUIPMENTS</a:t>
            </a:r>
          </a:p>
          <a:p>
            <a:pPr marL="0" indent="0">
              <a:buNone/>
            </a:pPr>
            <a:r>
              <a:rPr lang="en-GB" sz="3000" b="1" dirty="0"/>
              <a:t>EQUIPMENT FOR FENCING:</a:t>
            </a:r>
            <a:endParaRPr lang="en-GB" sz="3000" dirty="0"/>
          </a:p>
          <a:p>
            <a:pPr marL="0" indent="0">
              <a:buNone/>
            </a:pPr>
            <a:r>
              <a:rPr lang="en-GB" sz="3000" dirty="0"/>
              <a:t>The equipment used in fencing are two</a:t>
            </a:r>
          </a:p>
          <a:p>
            <a:pPr marL="0" indent="0">
              <a:buNone/>
            </a:pPr>
            <a:r>
              <a:rPr lang="en-GB" sz="3000" dirty="0"/>
              <a:t> Category Namely protective </a:t>
            </a:r>
          </a:p>
          <a:p>
            <a:pPr marL="0" indent="0">
              <a:buNone/>
            </a:pPr>
            <a:r>
              <a:rPr lang="en-GB" sz="3000" dirty="0"/>
              <a:t>Clothing, </a:t>
            </a:r>
            <a:r>
              <a:rPr lang="en-GB" sz="3000" dirty="0" err="1"/>
              <a:t>weapons.</a:t>
            </a:r>
            <a:r>
              <a:rPr lang="en-GB" sz="3000" b="1" dirty="0" err="1"/>
              <a:t>PROTECTIVE</a:t>
            </a:r>
            <a:r>
              <a:rPr lang="en-GB" sz="3000" b="1" dirty="0"/>
              <a:t> CLOTHING: </a:t>
            </a:r>
          </a:p>
          <a:p>
            <a:pPr marL="0" indent="0">
              <a:buNone/>
            </a:pPr>
            <a:r>
              <a:rPr lang="en-GB" sz="3000" dirty="0"/>
              <a:t>The protective clothing </a:t>
            </a:r>
          </a:p>
          <a:p>
            <a:pPr marL="0" indent="0">
              <a:buNone/>
            </a:pPr>
            <a:r>
              <a:rPr lang="en-GB" sz="3000" dirty="0"/>
              <a:t>that are used in fencing gloves, jackets</a:t>
            </a:r>
          </a:p>
          <a:p>
            <a:pPr marL="0" indent="0">
              <a:buNone/>
            </a:pPr>
            <a:r>
              <a:rPr lang="en-GB" sz="3000" dirty="0"/>
              <a:t>,sous-</a:t>
            </a:r>
            <a:r>
              <a:rPr lang="en-GB" sz="3000" dirty="0" err="1"/>
              <a:t>plastron,Mask,knickers</a:t>
            </a:r>
            <a:r>
              <a:rPr lang="en-GB" sz="3000" dirty="0"/>
              <a:t>,</a:t>
            </a:r>
          </a:p>
          <a:p>
            <a:pPr marL="0" indent="0">
              <a:buNone/>
            </a:pPr>
            <a:r>
              <a:rPr lang="en-GB" sz="3000" dirty="0"/>
              <a:t>Chest </a:t>
            </a:r>
            <a:r>
              <a:rPr lang="en-GB" sz="3000" dirty="0" err="1"/>
              <a:t>protector,sleeve,Most</a:t>
            </a:r>
            <a:r>
              <a:rPr lang="en-GB" sz="3000" dirty="0"/>
              <a:t> protective</a:t>
            </a:r>
          </a:p>
          <a:p>
            <a:pPr marL="0" indent="0">
              <a:buNone/>
            </a:pPr>
            <a:r>
              <a:rPr lang="en-GB" sz="3000" dirty="0"/>
              <a:t> </a:t>
            </a:r>
            <a:r>
              <a:rPr lang="en-GB" sz="3000" dirty="0" err="1"/>
              <a:t>equipments</a:t>
            </a:r>
            <a:r>
              <a:rPr lang="en-GB" sz="3000" dirty="0"/>
              <a:t> is used in </a:t>
            </a:r>
            <a:r>
              <a:rPr lang="en-GB" sz="3000" dirty="0" err="1"/>
              <a:t>fenicg</a:t>
            </a:r>
            <a:endParaRPr lang="en-GB" sz="3000" dirty="0"/>
          </a:p>
          <a:p>
            <a:pPr marL="0" indent="0">
              <a:buNone/>
            </a:pPr>
            <a:r>
              <a:rPr lang="en-GB" sz="3000" dirty="0"/>
              <a:t>Made up of tough </a:t>
            </a:r>
            <a:r>
              <a:rPr lang="en-GB" sz="3000" dirty="0" err="1"/>
              <a:t>cotton,Nylon</a:t>
            </a:r>
            <a:r>
              <a:rPr lang="en-GB" sz="3000" dirty="0"/>
              <a:t> Kevlar is</a:t>
            </a:r>
          </a:p>
          <a:p>
            <a:pPr marL="0" indent="0">
              <a:buNone/>
            </a:pPr>
            <a:r>
              <a:rPr lang="en-GB" sz="3000" dirty="0"/>
              <a:t> used For making jackets.</a:t>
            </a:r>
          </a:p>
          <a:p>
            <a:pPr marL="0" indent="0">
              <a:buNone/>
            </a:pPr>
            <a:r>
              <a:rPr lang="en-GB" sz="3000" dirty="0"/>
              <a:t>Breeches underarm protector.</a:t>
            </a:r>
            <a:endParaRPr lang="en-US" sz="3000" dirty="0"/>
          </a:p>
        </p:txBody>
      </p:sp>
      <p:pic>
        <p:nvPicPr>
          <p:cNvPr id="6" name="Picture 6">
            <a:extLst>
              <a:ext uri="{FF2B5EF4-FFF2-40B4-BE49-F238E27FC236}">
                <a16:creationId xmlns:a16="http://schemas.microsoft.com/office/drawing/2014/main" xmlns="" id="{E086DD56-0015-EC4C-8B77-1F8997D782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6339" y="1711766"/>
            <a:ext cx="4209271" cy="3434467"/>
          </a:xfrm>
          <a:prstGeom prst="rect">
            <a:avLst/>
          </a:prstGeom>
        </p:spPr>
      </p:pic>
    </p:spTree>
    <p:extLst>
      <p:ext uri="{BB962C8B-B14F-4D97-AF65-F5344CB8AC3E}">
        <p14:creationId xmlns:p14="http://schemas.microsoft.com/office/powerpoint/2010/main" val="2665712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9DF4183-0B89-5841-8F88-49C5EBE91D53}"/>
              </a:ext>
            </a:extLst>
          </p:cNvPr>
          <p:cNvSpPr>
            <a:spLocks noGrp="1"/>
          </p:cNvSpPr>
          <p:nvPr>
            <p:ph idx="1"/>
          </p:nvPr>
        </p:nvSpPr>
        <p:spPr>
          <a:xfrm>
            <a:off x="641746" y="200421"/>
            <a:ext cx="10515600" cy="6175375"/>
          </a:xfrm>
        </p:spPr>
        <p:txBody>
          <a:bodyPr/>
          <a:lstStyle/>
          <a:p>
            <a:pPr marL="0" indent="0">
              <a:buNone/>
            </a:pPr>
            <a:r>
              <a:rPr lang="en-GB" sz="3200" dirty="0"/>
              <a:t>                         </a:t>
            </a:r>
            <a:r>
              <a:rPr lang="en-GB" sz="3200" b="1" dirty="0"/>
              <a:t>EQUIPMENTS FOR SWIMMING</a:t>
            </a:r>
          </a:p>
          <a:p>
            <a:pPr marL="0" indent="0">
              <a:buNone/>
            </a:pPr>
            <a:r>
              <a:rPr lang="en-GB" sz="2400" dirty="0"/>
              <a:t>The 200m freestyle Swimming </a:t>
            </a:r>
            <a:r>
              <a:rPr lang="en-GB" sz="2400" dirty="0" err="1"/>
              <a:t>equipments</a:t>
            </a:r>
            <a:r>
              <a:rPr lang="en-GB" sz="2400" dirty="0"/>
              <a:t> include google swimming</a:t>
            </a:r>
          </a:p>
          <a:p>
            <a:pPr marL="0" indent="0">
              <a:buNone/>
            </a:pPr>
            <a:r>
              <a:rPr lang="en-GB" sz="2400" dirty="0"/>
              <a:t>And a cap swimming </a:t>
            </a:r>
            <a:r>
              <a:rPr lang="en-GB" sz="2400" dirty="0" err="1"/>
              <a:t>trunk,The</a:t>
            </a:r>
            <a:r>
              <a:rPr lang="en-GB" sz="2400" dirty="0"/>
              <a:t> swimming goggle is used To protect eyes and for clear </a:t>
            </a:r>
            <a:r>
              <a:rPr lang="en-GB" sz="2400" dirty="0" err="1"/>
              <a:t>visbility</a:t>
            </a:r>
            <a:r>
              <a:rPr lang="en-GB" sz="2400" dirty="0"/>
              <a:t> inside water and help the swimmer to swim</a:t>
            </a:r>
          </a:p>
          <a:p>
            <a:pPr marL="0" indent="0">
              <a:buNone/>
            </a:pPr>
            <a:r>
              <a:rPr lang="en-GB" sz="2400" dirty="0" err="1"/>
              <a:t>Comfortabely</a:t>
            </a:r>
            <a:r>
              <a:rPr lang="en-GB" sz="2400" dirty="0"/>
              <a:t> </a:t>
            </a:r>
            <a:r>
              <a:rPr lang="en-GB" sz="2400" dirty="0" err="1"/>
              <a:t>underwater.Swimming</a:t>
            </a:r>
            <a:r>
              <a:rPr lang="en-GB" sz="2400" dirty="0"/>
              <a:t> cap is used to avoid hair coming on face While swimming Which can be very Annoying While swimming.</a:t>
            </a:r>
          </a:p>
          <a:p>
            <a:pPr marL="0" indent="0">
              <a:buNone/>
            </a:pPr>
            <a:endParaRPr lang="en-US" dirty="0"/>
          </a:p>
        </p:txBody>
      </p:sp>
      <p:pic>
        <p:nvPicPr>
          <p:cNvPr id="4" name="Picture 4">
            <a:extLst>
              <a:ext uri="{FF2B5EF4-FFF2-40B4-BE49-F238E27FC236}">
                <a16:creationId xmlns:a16="http://schemas.microsoft.com/office/drawing/2014/main" xmlns="" id="{C34BDC0B-2318-B149-B16A-2318AD7000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0984" y="3018234"/>
            <a:ext cx="8251032" cy="3484561"/>
          </a:xfrm>
          <a:prstGeom prst="rect">
            <a:avLst/>
          </a:prstGeom>
        </p:spPr>
      </p:pic>
    </p:spTree>
    <p:extLst>
      <p:ext uri="{BB962C8B-B14F-4D97-AF65-F5344CB8AC3E}">
        <p14:creationId xmlns:p14="http://schemas.microsoft.com/office/powerpoint/2010/main" val="2528683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DEA32FC-4BE9-A94E-A91E-21E7EFDACA87}"/>
              </a:ext>
            </a:extLst>
          </p:cNvPr>
          <p:cNvSpPr>
            <a:spLocks noGrp="1"/>
          </p:cNvSpPr>
          <p:nvPr>
            <p:ph idx="1"/>
          </p:nvPr>
        </p:nvSpPr>
        <p:spPr>
          <a:xfrm>
            <a:off x="756355" y="0"/>
            <a:ext cx="10816519" cy="6447233"/>
          </a:xfrm>
        </p:spPr>
        <p:txBody>
          <a:bodyPr/>
          <a:lstStyle/>
          <a:p>
            <a:pPr marL="0" indent="0">
              <a:buNone/>
            </a:pPr>
            <a:r>
              <a:rPr lang="en-GB" sz="3200" dirty="0"/>
              <a:t>                     </a:t>
            </a:r>
            <a:r>
              <a:rPr lang="en-GB" sz="3200" b="1" dirty="0"/>
              <a:t>EQUIPMENTS FOR SHOW JUMP</a:t>
            </a:r>
          </a:p>
          <a:p>
            <a:pPr marL="0" indent="0">
              <a:buNone/>
            </a:pPr>
            <a:r>
              <a:rPr lang="en-GB" sz="2400" dirty="0"/>
              <a:t>Show jump is done With the help of horse In which a rider sites on a horse and perform the show jumping. It is one of the most exciting event to watch out for .In this sport many jumps are performed hence its requires Many types of </a:t>
            </a:r>
            <a:r>
              <a:rPr lang="en-GB" sz="2400" dirty="0" err="1"/>
              <a:t>equipments</a:t>
            </a:r>
            <a:r>
              <a:rPr lang="en-GB" sz="2400" dirty="0"/>
              <a:t> for the rider to control the </a:t>
            </a:r>
            <a:r>
              <a:rPr lang="en-GB" sz="2400" dirty="0" err="1"/>
              <a:t>horse,</a:t>
            </a:r>
            <a:r>
              <a:rPr lang="en-GB" sz="2400" b="1" dirty="0" err="1"/>
              <a:t>HORSE</a:t>
            </a:r>
            <a:r>
              <a:rPr lang="en-GB" sz="2400" b="1" dirty="0"/>
              <a:t> </a:t>
            </a:r>
            <a:r>
              <a:rPr lang="en-GB" sz="2400" b="1" dirty="0" err="1"/>
              <a:t>TACK,Stirrups</a:t>
            </a:r>
            <a:r>
              <a:rPr lang="en-GB" sz="2400" b="1" dirty="0"/>
              <a:t>,</a:t>
            </a:r>
          </a:p>
          <a:p>
            <a:pPr marL="0" indent="0">
              <a:buNone/>
            </a:pPr>
            <a:r>
              <a:rPr lang="en-GB" sz="2400" b="1" dirty="0" err="1"/>
              <a:t>Halters,Reins,Bit</a:t>
            </a:r>
            <a:r>
              <a:rPr lang="en-GB" sz="2400" b="1" dirty="0"/>
              <a:t>, </a:t>
            </a:r>
            <a:r>
              <a:rPr lang="en-GB" sz="2400" b="1" dirty="0" err="1"/>
              <a:t>Breastplates,Martingale</a:t>
            </a:r>
            <a:r>
              <a:rPr lang="en-GB" sz="2400" b="1" dirty="0"/>
              <a:t>.</a:t>
            </a:r>
            <a:endParaRPr lang="en-GB" sz="2400" dirty="0"/>
          </a:p>
        </p:txBody>
      </p:sp>
      <p:pic>
        <p:nvPicPr>
          <p:cNvPr id="4" name="Picture 4">
            <a:extLst>
              <a:ext uri="{FF2B5EF4-FFF2-40B4-BE49-F238E27FC236}">
                <a16:creationId xmlns:a16="http://schemas.microsoft.com/office/drawing/2014/main" xmlns="" id="{9147F585-0772-7B42-98B7-1BB0AA8413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680" y="2964656"/>
            <a:ext cx="7792640" cy="3893344"/>
          </a:xfrm>
          <a:prstGeom prst="rect">
            <a:avLst/>
          </a:prstGeom>
        </p:spPr>
      </p:pic>
    </p:spTree>
    <p:extLst>
      <p:ext uri="{BB962C8B-B14F-4D97-AF65-F5344CB8AC3E}">
        <p14:creationId xmlns:p14="http://schemas.microsoft.com/office/powerpoint/2010/main" val="3988342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B83CFD9-32CB-DC4A-915A-ECDAC0FD8A39}"/>
              </a:ext>
            </a:extLst>
          </p:cNvPr>
          <p:cNvSpPr>
            <a:spLocks noGrp="1"/>
          </p:cNvSpPr>
          <p:nvPr>
            <p:ph idx="1"/>
          </p:nvPr>
        </p:nvSpPr>
        <p:spPr>
          <a:xfrm>
            <a:off x="463153" y="236141"/>
            <a:ext cx="10515600" cy="6300390"/>
          </a:xfrm>
        </p:spPr>
        <p:txBody>
          <a:bodyPr/>
          <a:lstStyle/>
          <a:p>
            <a:pPr marL="0" indent="0">
              <a:buNone/>
            </a:pPr>
            <a:r>
              <a:rPr lang="en-GB"/>
              <a:t>                                  </a:t>
            </a:r>
            <a:r>
              <a:rPr lang="en-GB" b="1"/>
              <a:t>EQUIPMENTS FOR PISTOL SHOOTING </a:t>
            </a:r>
          </a:p>
          <a:p>
            <a:pPr marL="0" indent="0">
              <a:buNone/>
            </a:pPr>
            <a:r>
              <a:rPr lang="en-GB"/>
              <a:t>Earlies player were asked to choose a pistol Of their choice their shooting Sports . These pistol were single shot pistol re-volvers semi-</a:t>
            </a:r>
          </a:p>
          <a:p>
            <a:pPr marL="0" indent="0">
              <a:buNone/>
            </a:pPr>
            <a:r>
              <a:rPr lang="en-GB"/>
              <a:t>Automatic pistol and machine pistol ,presently in case of combined </a:t>
            </a:r>
          </a:p>
          <a:p>
            <a:pPr marL="0" indent="0">
              <a:buNone/>
            </a:pPr>
            <a:r>
              <a:rPr lang="en-GB"/>
              <a:t>Event laser pistol has replaced the traditional .These pistols shooting </a:t>
            </a:r>
          </a:p>
          <a:p>
            <a:pPr marL="0" indent="0">
              <a:buNone/>
            </a:pPr>
            <a:r>
              <a:rPr lang="en-GB"/>
              <a:t>event faster than before.</a:t>
            </a:r>
            <a:endParaRPr lang="en-US"/>
          </a:p>
        </p:txBody>
      </p:sp>
      <p:pic>
        <p:nvPicPr>
          <p:cNvPr id="4" name="Picture 4">
            <a:extLst>
              <a:ext uri="{FF2B5EF4-FFF2-40B4-BE49-F238E27FC236}">
                <a16:creationId xmlns:a16="http://schemas.microsoft.com/office/drawing/2014/main" xmlns="" id="{424B1DCA-EEBA-A742-8BAA-D58F6C86B5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7018" y="3219450"/>
            <a:ext cx="7916465" cy="3638550"/>
          </a:xfrm>
          <a:prstGeom prst="rect">
            <a:avLst/>
          </a:prstGeom>
        </p:spPr>
      </p:pic>
    </p:spTree>
    <p:extLst>
      <p:ext uri="{BB962C8B-B14F-4D97-AF65-F5344CB8AC3E}">
        <p14:creationId xmlns:p14="http://schemas.microsoft.com/office/powerpoint/2010/main" val="81044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DA422133-E439-401D-A6FB-86F813C33A44}"/>
              </a:ext>
            </a:extLst>
          </p:cNvPr>
          <p:cNvSpPr txBox="1"/>
          <p:nvPr/>
        </p:nvSpPr>
        <p:spPr>
          <a:xfrm>
            <a:off x="767644" y="923330"/>
            <a:ext cx="11424356" cy="6401753"/>
          </a:xfrm>
          <a:prstGeom prst="rect">
            <a:avLst/>
          </a:prstGeom>
          <a:noFill/>
        </p:spPr>
        <p:txBody>
          <a:bodyPr wrap="square" rtlCol="0">
            <a:spAutoFit/>
          </a:bodyPr>
          <a:lstStyle/>
          <a:p>
            <a:endParaRPr lang="en-US" sz="3200" b="1" dirty="0"/>
          </a:p>
          <a:p>
            <a:endParaRPr lang="en-US" sz="3200" b="1" dirty="0"/>
          </a:p>
          <a:p>
            <a:endParaRPr lang="en-US" sz="3200" b="1" dirty="0"/>
          </a:p>
          <a:p>
            <a:endParaRPr lang="en-US" sz="3200" b="1" dirty="0"/>
          </a:p>
          <a:p>
            <a:endParaRPr lang="en-US" sz="3200" b="1" dirty="0"/>
          </a:p>
          <a:p>
            <a:endParaRPr lang="en-US" sz="3200" b="1" dirty="0"/>
          </a:p>
          <a:p>
            <a:r>
              <a:rPr lang="en-US" sz="3200" b="1" dirty="0"/>
              <a:t>History:</a:t>
            </a:r>
          </a:p>
          <a:p>
            <a:r>
              <a:rPr lang="en-US" sz="2800" dirty="0"/>
              <a:t>Women first completed in the pentathlon – five disciplines – at the 1964 Olympic Games in Tokyo. This format was later replaced by the heptathlon, with the addition of the javelin and 800m. The enlarged event was first contested at the 1983 IAAF World Championships and then the Olympics Games in Los Angeles.</a:t>
            </a:r>
          </a:p>
          <a:p>
            <a:endParaRPr lang="en-US" sz="2800" dirty="0"/>
          </a:p>
          <a:p>
            <a:endParaRPr lang="en-US" dirty="0"/>
          </a:p>
        </p:txBody>
      </p:sp>
      <p:pic>
        <p:nvPicPr>
          <p:cNvPr id="10" name="Picture 9">
            <a:extLst>
              <a:ext uri="{FF2B5EF4-FFF2-40B4-BE49-F238E27FC236}">
                <a16:creationId xmlns:a16="http://schemas.microsoft.com/office/drawing/2014/main" xmlns="" id="{DB079390-6597-48E0-AC6E-E1B1EF93A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9599" y="662042"/>
            <a:ext cx="5129037" cy="2916536"/>
          </a:xfrm>
          <a:prstGeom prst="rect">
            <a:avLst/>
          </a:prstGeom>
        </p:spPr>
      </p:pic>
    </p:spTree>
    <p:extLst>
      <p:ext uri="{BB962C8B-B14F-4D97-AF65-F5344CB8AC3E}">
        <p14:creationId xmlns:p14="http://schemas.microsoft.com/office/powerpoint/2010/main" val="1725418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F13FA197-AB51-424E-8AF7-93EC35912757}"/>
              </a:ext>
            </a:extLst>
          </p:cNvPr>
          <p:cNvSpPr>
            <a:spLocks noGrp="1"/>
          </p:cNvSpPr>
          <p:nvPr>
            <p:ph idx="1"/>
          </p:nvPr>
        </p:nvSpPr>
        <p:spPr>
          <a:xfrm>
            <a:off x="838200" y="303367"/>
            <a:ext cx="10515600" cy="5871765"/>
          </a:xfrm>
        </p:spPr>
        <p:txBody>
          <a:bodyPr/>
          <a:lstStyle/>
          <a:p>
            <a:pPr marL="0" indent="0">
              <a:buNone/>
            </a:pPr>
            <a:r>
              <a:rPr lang="en-GB" sz="3200" dirty="0"/>
              <a:t>                      </a:t>
            </a:r>
            <a:r>
              <a:rPr lang="en-GB" sz="3200" b="1" dirty="0"/>
              <a:t>EQUIPMEMTS FOR CROS COUNTRY RUN</a:t>
            </a:r>
          </a:p>
          <a:p>
            <a:pPr marL="0" indent="0">
              <a:buNone/>
            </a:pPr>
            <a:r>
              <a:rPr lang="en-GB" sz="2800" dirty="0"/>
              <a:t>Cross country has very little specialized </a:t>
            </a:r>
            <a:r>
              <a:rPr lang="en-GB" sz="2800" dirty="0" err="1"/>
              <a:t>equipments</a:t>
            </a:r>
            <a:r>
              <a:rPr lang="en-GB" sz="2800" dirty="0"/>
              <a:t> .Most race are performed in shorts vest and </a:t>
            </a:r>
            <a:r>
              <a:rPr lang="en-GB" sz="2800" dirty="0" err="1"/>
              <a:t>shoes.The</a:t>
            </a:r>
            <a:r>
              <a:rPr lang="en-GB" sz="2800" dirty="0"/>
              <a:t> most common footwear is </a:t>
            </a:r>
          </a:p>
          <a:p>
            <a:pPr marL="0" indent="0">
              <a:buNone/>
            </a:pPr>
            <a:r>
              <a:rPr lang="en-GB" sz="2800" dirty="0"/>
              <a:t>Used in cross country </a:t>
            </a:r>
            <a:r>
              <a:rPr lang="en-GB" sz="2800" dirty="0" err="1"/>
              <a:t>Spikes.This</a:t>
            </a:r>
            <a:r>
              <a:rPr lang="en-GB" sz="2800" dirty="0"/>
              <a:t> are light weight shoes.</a:t>
            </a:r>
            <a:endParaRPr lang="en-US" sz="2800" dirty="0"/>
          </a:p>
        </p:txBody>
      </p:sp>
      <p:pic>
        <p:nvPicPr>
          <p:cNvPr id="8" name="Picture 8">
            <a:extLst>
              <a:ext uri="{FF2B5EF4-FFF2-40B4-BE49-F238E27FC236}">
                <a16:creationId xmlns:a16="http://schemas.microsoft.com/office/drawing/2014/main" xmlns="" id="{6ADEF4F9-5F80-C54C-99F8-A05DC2398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668" y="2753319"/>
            <a:ext cx="7543800" cy="3667125"/>
          </a:xfrm>
          <a:prstGeom prst="rect">
            <a:avLst/>
          </a:prstGeom>
        </p:spPr>
      </p:pic>
    </p:spTree>
    <p:extLst>
      <p:ext uri="{BB962C8B-B14F-4D97-AF65-F5344CB8AC3E}">
        <p14:creationId xmlns:p14="http://schemas.microsoft.com/office/powerpoint/2010/main" val="2335905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7DB3F29-018C-2C4D-A3A4-7D71B7947678}"/>
              </a:ext>
            </a:extLst>
          </p:cNvPr>
          <p:cNvSpPr>
            <a:spLocks noGrp="1"/>
          </p:cNvSpPr>
          <p:nvPr>
            <p:ph idx="1"/>
          </p:nvPr>
        </p:nvSpPr>
        <p:spPr>
          <a:xfrm>
            <a:off x="838200" y="214313"/>
            <a:ext cx="10515600" cy="6268640"/>
          </a:xfrm>
        </p:spPr>
        <p:txBody>
          <a:bodyPr>
            <a:normAutofit lnSpcReduction="10000"/>
          </a:bodyPr>
          <a:lstStyle/>
          <a:p>
            <a:pPr marL="0" indent="0">
              <a:buNone/>
            </a:pPr>
            <a:r>
              <a:rPr lang="en-GB" dirty="0"/>
              <a:t>              </a:t>
            </a:r>
            <a:r>
              <a:rPr lang="en-GB" b="1" dirty="0"/>
              <a:t>                    </a:t>
            </a:r>
            <a:r>
              <a:rPr lang="en-GB" sz="3200" b="1" dirty="0"/>
              <a:t>RULES AND REGULATIONS PENTATHLON </a:t>
            </a:r>
          </a:p>
          <a:p>
            <a:pPr marL="0" indent="0">
              <a:buNone/>
            </a:pPr>
            <a:r>
              <a:rPr lang="en-GB" sz="2800" b="1" dirty="0"/>
              <a:t>RULES FOR FENCING: </a:t>
            </a:r>
          </a:p>
          <a:p>
            <a:pPr marL="0" indent="0">
              <a:buNone/>
            </a:pPr>
            <a:r>
              <a:rPr lang="en-GB" sz="2800" dirty="0"/>
              <a:t>In case of fencing the player cannot posses an epee having a curve more than 1 </a:t>
            </a:r>
            <a:r>
              <a:rPr lang="en-GB" sz="2800" dirty="0" err="1"/>
              <a:t>cm.Any</a:t>
            </a:r>
            <a:r>
              <a:rPr lang="en-GB" sz="2800" dirty="0"/>
              <a:t> touch after the command</a:t>
            </a:r>
          </a:p>
          <a:p>
            <a:pPr marL="0" indent="0">
              <a:buNone/>
            </a:pPr>
            <a:r>
              <a:rPr lang="en-GB" sz="2800" b="1" dirty="0" err="1"/>
              <a:t>Allez</a:t>
            </a:r>
            <a:r>
              <a:rPr lang="en-GB" sz="2800" dirty="0"/>
              <a:t> Or before </a:t>
            </a:r>
            <a:r>
              <a:rPr lang="en-GB" sz="2800" b="1" dirty="0" err="1"/>
              <a:t>Halte</a:t>
            </a:r>
            <a:r>
              <a:rPr lang="en-GB" sz="2800" b="1" dirty="0"/>
              <a:t> </a:t>
            </a:r>
            <a:r>
              <a:rPr lang="en-GB" sz="2800" dirty="0"/>
              <a:t>of the sport is valid </a:t>
            </a:r>
            <a:r>
              <a:rPr lang="en-GB" sz="2800" dirty="0" err="1"/>
              <a:t>wheares</a:t>
            </a:r>
            <a:r>
              <a:rPr lang="en-GB" sz="2800" dirty="0"/>
              <a:t> the players can’t stop In the middles of the sport to ask about the remaining time which may result in penalty.</a:t>
            </a:r>
          </a:p>
          <a:p>
            <a:pPr marL="0" indent="0">
              <a:buNone/>
            </a:pPr>
            <a:r>
              <a:rPr lang="en-GB" sz="2800" b="1" dirty="0"/>
              <a:t>RULES FOR SWIMMING :</a:t>
            </a:r>
          </a:p>
          <a:p>
            <a:pPr marL="0" indent="0">
              <a:buNone/>
            </a:pPr>
            <a:r>
              <a:rPr lang="en-GB" sz="2800" dirty="0"/>
              <a:t>In case of swimming the end walls at both sides of the swimming pool</a:t>
            </a:r>
          </a:p>
          <a:p>
            <a:pPr marL="0" indent="0">
              <a:buNone/>
            </a:pPr>
            <a:r>
              <a:rPr lang="en-GB" sz="2800" dirty="0"/>
              <a:t>have to be touch in order to make a valid </a:t>
            </a:r>
            <a:r>
              <a:rPr lang="en-GB" sz="2800" dirty="0" err="1"/>
              <a:t>turn.some</a:t>
            </a:r>
            <a:r>
              <a:rPr lang="en-GB" sz="2800" dirty="0"/>
              <a:t> parts of the swimmer must be above water at any time during the race expects the first 15m.The player neither enter nor leave the swimming pool with-out the referee Prior permission .</a:t>
            </a:r>
            <a:endParaRPr lang="en-US" sz="2800" dirty="0"/>
          </a:p>
        </p:txBody>
      </p:sp>
    </p:spTree>
    <p:extLst>
      <p:ext uri="{BB962C8B-B14F-4D97-AF65-F5344CB8AC3E}">
        <p14:creationId xmlns:p14="http://schemas.microsoft.com/office/powerpoint/2010/main" val="744032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D1300D0-812A-C44A-9B57-28CCDD887D88}"/>
              </a:ext>
            </a:extLst>
          </p:cNvPr>
          <p:cNvSpPr>
            <a:spLocks noGrp="1"/>
          </p:cNvSpPr>
          <p:nvPr>
            <p:ph idx="1"/>
          </p:nvPr>
        </p:nvSpPr>
        <p:spPr>
          <a:xfrm>
            <a:off x="790222" y="135468"/>
            <a:ext cx="10979106" cy="6561798"/>
          </a:xfrm>
        </p:spPr>
        <p:txBody>
          <a:bodyPr/>
          <a:lstStyle/>
          <a:p>
            <a:pPr marL="0" indent="0">
              <a:buNone/>
            </a:pPr>
            <a:r>
              <a:rPr lang="en-GB" dirty="0"/>
              <a:t>  </a:t>
            </a:r>
            <a:r>
              <a:rPr lang="en-GB" sz="3200" b="1" dirty="0"/>
              <a:t>RULES FOR THE SHOW JUMP:</a:t>
            </a:r>
          </a:p>
          <a:p>
            <a:pPr marL="0" indent="0">
              <a:buNone/>
            </a:pPr>
            <a:r>
              <a:rPr lang="en-GB" sz="2400" dirty="0"/>
              <a:t>In case of show </a:t>
            </a:r>
            <a:r>
              <a:rPr lang="en-GB" sz="2400" dirty="0" err="1"/>
              <a:t>jump,the</a:t>
            </a:r>
            <a:r>
              <a:rPr lang="en-GB" sz="2400" dirty="0"/>
              <a:t> player must follow the proper dress </a:t>
            </a:r>
            <a:r>
              <a:rPr lang="en-GB" sz="2400" dirty="0" err="1"/>
              <a:t>code.The</a:t>
            </a:r>
            <a:r>
              <a:rPr lang="en-GB" sz="2400" dirty="0"/>
              <a:t> player </a:t>
            </a:r>
          </a:p>
          <a:p>
            <a:pPr marL="0" indent="0">
              <a:buNone/>
            </a:pPr>
            <a:r>
              <a:rPr lang="en-GB" sz="2400" dirty="0"/>
              <a:t>Cannot jump an obstacle before the round start or the ring </a:t>
            </a:r>
            <a:r>
              <a:rPr lang="en-GB" sz="2400" dirty="0" err="1"/>
              <a:t>bells.The</a:t>
            </a:r>
            <a:r>
              <a:rPr lang="en-GB" sz="2400" dirty="0"/>
              <a:t> player will </a:t>
            </a:r>
          </a:p>
          <a:p>
            <a:pPr marL="0" indent="0">
              <a:buNone/>
            </a:pPr>
            <a:r>
              <a:rPr lang="en-GB" sz="2400" dirty="0"/>
              <a:t>be eliminated If the horse moves in either wrong direction of Out of the </a:t>
            </a:r>
            <a:r>
              <a:rPr lang="en-GB" sz="2400" dirty="0" err="1"/>
              <a:t>competions</a:t>
            </a:r>
            <a:r>
              <a:rPr lang="en-GB" sz="2400" dirty="0"/>
              <a:t> court .</a:t>
            </a:r>
          </a:p>
          <a:p>
            <a:pPr marL="0" indent="0">
              <a:buNone/>
            </a:pPr>
            <a:r>
              <a:rPr lang="en-GB" sz="2400" b="1" dirty="0"/>
              <a:t>RULES OF SHOOTING AND CROSS COUNTRY RUNNING:</a:t>
            </a:r>
          </a:p>
          <a:p>
            <a:pPr marL="0" indent="0">
              <a:buNone/>
            </a:pPr>
            <a:r>
              <a:rPr lang="en-GB" sz="2400" dirty="0"/>
              <a:t>In case of combined event the player must finish the race in order to stay In the sport .The player </a:t>
            </a:r>
            <a:r>
              <a:rPr lang="en-GB" sz="2400" dirty="0" err="1"/>
              <a:t>mustnt</a:t>
            </a:r>
            <a:r>
              <a:rPr lang="en-GB" sz="2400" dirty="0"/>
              <a:t> modify his starting number as this will result be disqualified from the event .</a:t>
            </a:r>
          </a:p>
          <a:p>
            <a:pPr marL="0" indent="0">
              <a:buNone/>
            </a:pPr>
            <a:r>
              <a:rPr lang="en-GB" sz="2400" dirty="0"/>
              <a:t>The player cannot Start running again before minimum shooting time is over.</a:t>
            </a:r>
          </a:p>
          <a:p>
            <a:pPr marL="0" indent="0">
              <a:buNone/>
            </a:pPr>
            <a:r>
              <a:rPr lang="en-GB" sz="2400" dirty="0"/>
              <a:t>The player cannot </a:t>
            </a:r>
            <a:r>
              <a:rPr lang="en-GB" sz="2400" dirty="0" err="1"/>
              <a:t>obstruck</a:t>
            </a:r>
            <a:r>
              <a:rPr lang="en-GB" sz="2400" dirty="0"/>
              <a:t> Other player during the run Which may result in disqualification From the </a:t>
            </a:r>
            <a:r>
              <a:rPr lang="en-GB" sz="2400" dirty="0" err="1"/>
              <a:t>sport.The</a:t>
            </a:r>
            <a:r>
              <a:rPr lang="en-GB" sz="2400" dirty="0"/>
              <a:t> player cannot exchange their </a:t>
            </a:r>
            <a:r>
              <a:rPr lang="en-GB" sz="2400" dirty="0" err="1"/>
              <a:t>pistolS</a:t>
            </a:r>
            <a:r>
              <a:rPr lang="en-GB" sz="2400" dirty="0"/>
              <a:t> during the game .</a:t>
            </a:r>
          </a:p>
        </p:txBody>
      </p:sp>
    </p:spTree>
    <p:extLst>
      <p:ext uri="{BB962C8B-B14F-4D97-AF65-F5344CB8AC3E}">
        <p14:creationId xmlns:p14="http://schemas.microsoft.com/office/powerpoint/2010/main" val="1164000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5A19CEFE-1DF3-E540-8C5B-C40B413E2600}"/>
              </a:ext>
            </a:extLst>
          </p:cNvPr>
          <p:cNvSpPr>
            <a:spLocks noGrp="1"/>
          </p:cNvSpPr>
          <p:nvPr>
            <p:ph idx="1"/>
          </p:nvPr>
        </p:nvSpPr>
        <p:spPr>
          <a:xfrm>
            <a:off x="560173" y="420043"/>
            <a:ext cx="10515600" cy="6190821"/>
          </a:xfrm>
        </p:spPr>
        <p:txBody>
          <a:bodyPr/>
          <a:lstStyle/>
          <a:p>
            <a:pPr marL="0" indent="0">
              <a:buNone/>
            </a:pPr>
            <a:r>
              <a:rPr lang="en-GB" sz="3200" dirty="0"/>
              <a:t>                 </a:t>
            </a:r>
            <a:r>
              <a:rPr lang="en-GB" sz="3200" b="1" dirty="0"/>
              <a:t>CHAMPIONS PENTATHLON</a:t>
            </a:r>
          </a:p>
          <a:p>
            <a:pPr marL="0" indent="0">
              <a:buNone/>
            </a:pPr>
            <a:endParaRPr lang="en-US" dirty="0"/>
          </a:p>
        </p:txBody>
      </p:sp>
      <p:pic>
        <p:nvPicPr>
          <p:cNvPr id="8" name="Picture 8">
            <a:extLst>
              <a:ext uri="{FF2B5EF4-FFF2-40B4-BE49-F238E27FC236}">
                <a16:creationId xmlns:a16="http://schemas.microsoft.com/office/drawing/2014/main" xmlns="" id="{054B90D1-0756-284B-B2AD-A647869D45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0" y="1007401"/>
            <a:ext cx="9626204" cy="5016104"/>
          </a:xfrm>
          <a:prstGeom prst="rect">
            <a:avLst/>
          </a:prstGeom>
        </p:spPr>
      </p:pic>
    </p:spTree>
    <p:extLst>
      <p:ext uri="{BB962C8B-B14F-4D97-AF65-F5344CB8AC3E}">
        <p14:creationId xmlns:p14="http://schemas.microsoft.com/office/powerpoint/2010/main" val="1416783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86E3E4-8674-AA4F-975C-6DC10F4EAE69}"/>
              </a:ext>
            </a:extLst>
          </p:cNvPr>
          <p:cNvSpPr>
            <a:spLocks noGrp="1"/>
          </p:cNvSpPr>
          <p:nvPr>
            <p:ph idx="1"/>
          </p:nvPr>
        </p:nvSpPr>
        <p:spPr>
          <a:xfrm>
            <a:off x="1008304" y="787929"/>
            <a:ext cx="10175391" cy="4351338"/>
          </a:xfrm>
        </p:spPr>
        <p:txBody>
          <a:bodyPr>
            <a:normAutofit lnSpcReduction="10000"/>
          </a:bodyPr>
          <a:lstStyle/>
          <a:p>
            <a:pPr marL="0" indent="0">
              <a:buNone/>
            </a:pPr>
            <a:r>
              <a:rPr lang="en-GB" dirty="0"/>
              <a:t>    </a:t>
            </a:r>
            <a:r>
              <a:rPr lang="en-GB" sz="3200" b="1" dirty="0"/>
              <a:t>SCORING:</a:t>
            </a:r>
          </a:p>
          <a:p>
            <a:pPr marL="0" indent="0">
              <a:buNone/>
            </a:pPr>
            <a:r>
              <a:rPr lang="en-GB" sz="2800" dirty="0"/>
              <a:t>Scoring for the modern pentathlon  Is different for each event .</a:t>
            </a:r>
          </a:p>
          <a:p>
            <a:pPr marL="0" indent="0">
              <a:buNone/>
            </a:pPr>
            <a:r>
              <a:rPr lang="en-GB" sz="2800" dirty="0"/>
              <a:t>Athletics earn point in the </a:t>
            </a:r>
            <a:r>
              <a:rPr lang="en-GB" sz="2800" dirty="0" err="1"/>
              <a:t>fencing,Swimming</a:t>
            </a:r>
            <a:r>
              <a:rPr lang="en-GB" sz="2800" dirty="0"/>
              <a:t>, horse riding event,</a:t>
            </a:r>
          </a:p>
          <a:p>
            <a:pPr marL="0" indent="0">
              <a:buNone/>
            </a:pPr>
            <a:r>
              <a:rPr lang="en-GB" sz="2800" dirty="0"/>
              <a:t>And the higher they score the greater “head Start” They will be</a:t>
            </a:r>
          </a:p>
          <a:p>
            <a:pPr marL="0" indent="0">
              <a:buNone/>
            </a:pPr>
            <a:r>
              <a:rPr lang="en-GB" sz="2800" dirty="0"/>
              <a:t>given for the combined event at the </a:t>
            </a:r>
            <a:r>
              <a:rPr lang="en-GB" sz="2800" dirty="0" err="1"/>
              <a:t>end.From</a:t>
            </a:r>
            <a:r>
              <a:rPr lang="en-GB" sz="2800" dirty="0"/>
              <a:t>  that point on- </a:t>
            </a:r>
          </a:p>
          <a:p>
            <a:pPr marL="0" indent="0">
              <a:buNone/>
            </a:pPr>
            <a:r>
              <a:rPr lang="en-GB" sz="2800" dirty="0"/>
              <a:t>Wards the  winner is simply the athlete cross the finish line first.</a:t>
            </a:r>
          </a:p>
          <a:p>
            <a:pPr marL="0" indent="0">
              <a:buNone/>
            </a:pPr>
            <a:r>
              <a:rPr lang="en-GB" sz="2800" dirty="0"/>
              <a:t>Pentathlon scored is discipline On a 1000 point </a:t>
            </a:r>
            <a:r>
              <a:rPr lang="en-GB" sz="2800" dirty="0" err="1"/>
              <a:t>scale.For</a:t>
            </a:r>
            <a:r>
              <a:rPr lang="en-GB" sz="2800" dirty="0"/>
              <a:t> the </a:t>
            </a:r>
          </a:p>
          <a:p>
            <a:pPr marL="0" indent="0">
              <a:buNone/>
            </a:pPr>
            <a:r>
              <a:rPr lang="en-GB" sz="2800" dirty="0"/>
              <a:t>swimming ,running event.</a:t>
            </a:r>
          </a:p>
        </p:txBody>
      </p:sp>
    </p:spTree>
    <p:extLst>
      <p:ext uri="{BB962C8B-B14F-4D97-AF65-F5344CB8AC3E}">
        <p14:creationId xmlns:p14="http://schemas.microsoft.com/office/powerpoint/2010/main" val="149288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6776EAC-C76F-48C2-BA24-6CCF385742E2}"/>
              </a:ext>
            </a:extLst>
          </p:cNvPr>
          <p:cNvSpPr txBox="1"/>
          <p:nvPr/>
        </p:nvSpPr>
        <p:spPr>
          <a:xfrm>
            <a:off x="733779" y="0"/>
            <a:ext cx="11458222" cy="6617196"/>
          </a:xfrm>
          <a:prstGeom prst="rect">
            <a:avLst/>
          </a:prstGeom>
          <a:noFill/>
        </p:spPr>
        <p:txBody>
          <a:bodyPr wrap="square" rtlCol="0">
            <a:spAutoFit/>
          </a:bodyPr>
          <a:lstStyle/>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r>
              <a:rPr lang="en-US" sz="3200" b="1" dirty="0"/>
              <a:t>Heptathlon at the Olympics:</a:t>
            </a:r>
          </a:p>
          <a:p>
            <a:r>
              <a:rPr lang="en-US" sz="2800" dirty="0"/>
              <a:t>Heptathlon is the seven – event track and field race conducted exclusively for women in the Olympics as an equivalent for the men’s decathlon. Heptathlon was included into the games for the first time at the 1984 Los Angeles Olympics. The first men’s events came at the 1904 Summer Olympics a triathlon had long jump, shot put and 100 yard dash events, while an all-around championship saw athletes compete over ten events,</a:t>
            </a:r>
          </a:p>
        </p:txBody>
      </p:sp>
      <p:pic>
        <p:nvPicPr>
          <p:cNvPr id="6" name="Picture 5">
            <a:extLst>
              <a:ext uri="{FF2B5EF4-FFF2-40B4-BE49-F238E27FC236}">
                <a16:creationId xmlns:a16="http://schemas.microsoft.com/office/drawing/2014/main" xmlns="" id="{F7813AA8-BB2D-4E5B-801A-1E01AD999D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2756" y="536751"/>
            <a:ext cx="4521378" cy="2624138"/>
          </a:xfrm>
          <a:prstGeom prst="rect">
            <a:avLst/>
          </a:prstGeom>
        </p:spPr>
      </p:pic>
    </p:spTree>
    <p:extLst>
      <p:ext uri="{BB962C8B-B14F-4D97-AF65-F5344CB8AC3E}">
        <p14:creationId xmlns:p14="http://schemas.microsoft.com/office/powerpoint/2010/main" val="2074924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79665BB-C572-44F5-A8EC-ECD9876E080B}"/>
              </a:ext>
            </a:extLst>
          </p:cNvPr>
          <p:cNvSpPr txBox="1"/>
          <p:nvPr/>
        </p:nvSpPr>
        <p:spPr>
          <a:xfrm>
            <a:off x="677333" y="0"/>
            <a:ext cx="11616267" cy="7232749"/>
          </a:xfrm>
          <a:prstGeom prst="rect">
            <a:avLst/>
          </a:prstGeom>
          <a:noFill/>
        </p:spPr>
        <p:txBody>
          <a:bodyPr wrap="square" rtlCol="0">
            <a:spAutoFit/>
          </a:bodyPr>
          <a:lstStyle/>
          <a:p>
            <a:r>
              <a:rPr lang="en-US" sz="2800" dirty="0"/>
              <a:t>forming the basis for the decathlon. No combined events were held at the subsequent games, but the 1912 Summer Olympics saw the introduction of the modern decathlon event and also a men’s pentathlon (which lasted for three games). The first women’s event came in 1964 in the form of the women’s pentathlon. This was amended to include two more events, becoming the heptathlon at the 1984 Summer Olympics, reflecting the development of women’s sport. The Olympic record in the decathlon is 8893 points, set by Czech athlete Roman </a:t>
            </a:r>
            <a:r>
              <a:rPr lang="en-US" sz="2800" dirty="0" err="1"/>
              <a:t>Sebrle</a:t>
            </a:r>
            <a:r>
              <a:rPr lang="en-US" sz="2800" dirty="0"/>
              <a:t> in 2004. Jackie Joyner-</a:t>
            </a:r>
            <a:r>
              <a:rPr lang="en-US" sz="2800" dirty="0" err="1"/>
              <a:t>Kersee’s</a:t>
            </a:r>
            <a:r>
              <a:rPr lang="en-US" sz="2800" dirty="0"/>
              <a:t> score of 7291 points to win 1988 is both the current Olympic and world record for the heptathlon – this remains the only occasion that record has been broken at the Olympics .</a:t>
            </a:r>
          </a:p>
          <a:p>
            <a:endParaRPr lang="en-US" sz="3200" b="1" dirty="0"/>
          </a:p>
          <a:p>
            <a:r>
              <a:rPr lang="en-US" sz="3200" b="1" dirty="0"/>
              <a:t>                                     SKILLS:</a:t>
            </a:r>
          </a:p>
          <a:p>
            <a:endParaRPr lang="en-US" sz="3200" b="1" dirty="0"/>
          </a:p>
          <a:p>
            <a:endParaRPr lang="en-US" sz="3200" b="1" dirty="0"/>
          </a:p>
          <a:p>
            <a:endParaRPr lang="en-US" sz="2800" dirty="0"/>
          </a:p>
        </p:txBody>
      </p:sp>
      <p:pic>
        <p:nvPicPr>
          <p:cNvPr id="3" name="Picture 2">
            <a:extLst>
              <a:ext uri="{FF2B5EF4-FFF2-40B4-BE49-F238E27FC236}">
                <a16:creationId xmlns:a16="http://schemas.microsoft.com/office/drawing/2014/main" xmlns="" id="{58450C87-4F23-4213-9374-B59FD02BD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8889" y="4447822"/>
            <a:ext cx="4876800" cy="2410178"/>
          </a:xfrm>
          <a:prstGeom prst="rect">
            <a:avLst/>
          </a:prstGeom>
        </p:spPr>
      </p:pic>
    </p:spTree>
    <p:extLst>
      <p:ext uri="{BB962C8B-B14F-4D97-AF65-F5344CB8AC3E}">
        <p14:creationId xmlns:p14="http://schemas.microsoft.com/office/powerpoint/2010/main" val="205969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26614F64-0338-4AB7-A4C3-1425145729BF}"/>
              </a:ext>
            </a:extLst>
          </p:cNvPr>
          <p:cNvSpPr txBox="1"/>
          <p:nvPr/>
        </p:nvSpPr>
        <p:spPr>
          <a:xfrm>
            <a:off x="711201" y="0"/>
            <a:ext cx="11480800" cy="7048083"/>
          </a:xfrm>
          <a:prstGeom prst="rect">
            <a:avLst/>
          </a:prstGeom>
          <a:noFill/>
        </p:spPr>
        <p:txBody>
          <a:bodyPr wrap="square" rtlCol="0">
            <a:spAutoFit/>
          </a:bodyPr>
          <a:lstStyle/>
          <a:p>
            <a:r>
              <a:rPr lang="en-US" sz="2800" dirty="0"/>
              <a:t>Professional sports athletes need to have a competitive mindset, excellent  hand-eye coordination, great motor skills and a high level of physical fitness.</a:t>
            </a:r>
          </a:p>
          <a:p>
            <a:r>
              <a:rPr lang="en-US" sz="2800" dirty="0"/>
              <a:t>Taking a part in sports is important for children as it reduces stress and enhances their mood. It builds healthy bones and muscles, increases fitness, improve sleep, helps them socialize, improves their cooperation skills, boosts self confidence and lowers the risk of getting obese. Sports, whether team-based or individual are a great activity for children that provide a variety of benefits other than physical activity. Participation in sports can help build self-esteem and confidence, can motivate children to excel academically and can help build social skills.</a:t>
            </a:r>
          </a:p>
          <a:p>
            <a:endParaRPr lang="en-US" sz="2800" dirty="0"/>
          </a:p>
          <a:p>
            <a:r>
              <a:rPr lang="en-US" sz="3200" b="1" dirty="0"/>
              <a:t>GAMES IN HEPTATHLON:</a:t>
            </a:r>
          </a:p>
          <a:p>
            <a:r>
              <a:rPr lang="en-US" sz="2800" dirty="0"/>
              <a:t>The women’s outdoor heptathlon consists of the following events, with the first four contested on the first day and the remaining three on day two:</a:t>
            </a:r>
          </a:p>
          <a:p>
            <a:endParaRPr lang="en-US" sz="2800" dirty="0"/>
          </a:p>
        </p:txBody>
      </p:sp>
    </p:spTree>
    <p:extLst>
      <p:ext uri="{BB962C8B-B14F-4D97-AF65-F5344CB8AC3E}">
        <p14:creationId xmlns:p14="http://schemas.microsoft.com/office/powerpoint/2010/main" val="3576944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28BA836-5FDE-4C0C-A826-70F5D7806044}"/>
              </a:ext>
            </a:extLst>
          </p:cNvPr>
          <p:cNvSpPr txBox="1"/>
          <p:nvPr/>
        </p:nvSpPr>
        <p:spPr>
          <a:xfrm>
            <a:off x="699910" y="90310"/>
            <a:ext cx="11492089" cy="6555641"/>
          </a:xfrm>
          <a:prstGeom prst="rect">
            <a:avLst/>
          </a:prstGeom>
          <a:noFill/>
        </p:spPr>
        <p:txBody>
          <a:bodyPr wrap="square" rtlCol="0">
            <a:spAutoFit/>
          </a:bodyPr>
          <a:lstStyle/>
          <a:p>
            <a:pPr marL="514350" indent="-514350">
              <a:buAutoNum type="arabicPeriod"/>
            </a:pPr>
            <a:endParaRPr lang="en-US" sz="2800" dirty="0"/>
          </a:p>
          <a:p>
            <a:pPr marL="514350" indent="-514350">
              <a:buAutoNum type="arabicPeriod"/>
            </a:pPr>
            <a:r>
              <a:rPr lang="en-US" sz="2800" dirty="0"/>
              <a:t>100 meters </a:t>
            </a:r>
            <a:r>
              <a:rPr lang="en-US" sz="2800" dirty="0" err="1"/>
              <a:t>hundels</a:t>
            </a:r>
            <a:endParaRPr lang="en-US" sz="2800" dirty="0"/>
          </a:p>
          <a:p>
            <a:pPr marL="514350" indent="-514350">
              <a:buAutoNum type="arabicPeriod"/>
            </a:pPr>
            <a:r>
              <a:rPr lang="en-US" sz="2800" dirty="0"/>
              <a:t>High jump</a:t>
            </a:r>
          </a:p>
          <a:p>
            <a:pPr marL="514350" indent="-514350">
              <a:buAutoNum type="arabicPeriod"/>
            </a:pPr>
            <a:r>
              <a:rPr lang="en-US" sz="2800" dirty="0"/>
              <a:t>Shot put</a:t>
            </a:r>
          </a:p>
          <a:p>
            <a:pPr marL="514350" indent="-514350">
              <a:buAutoNum type="arabicPeriod"/>
            </a:pPr>
            <a:r>
              <a:rPr lang="en-US" sz="2800" dirty="0"/>
              <a:t>200 meters</a:t>
            </a:r>
          </a:p>
          <a:p>
            <a:pPr marL="514350" indent="-514350">
              <a:buAutoNum type="arabicPeriod"/>
            </a:pPr>
            <a:r>
              <a:rPr lang="en-US" sz="2800" dirty="0"/>
              <a:t>Javelin throw</a:t>
            </a:r>
          </a:p>
          <a:p>
            <a:pPr marL="514350" indent="-514350">
              <a:buAutoNum type="arabicPeriod"/>
            </a:pPr>
            <a:r>
              <a:rPr lang="en-US" sz="2800" dirty="0"/>
              <a:t>800 meters</a:t>
            </a:r>
          </a:p>
          <a:p>
            <a:r>
              <a:rPr lang="en-US" sz="2800" dirty="0"/>
              <a:t>7.   Long jump</a:t>
            </a:r>
          </a:p>
          <a:p>
            <a:endParaRPr lang="en-US" sz="2800" dirty="0"/>
          </a:p>
          <a:p>
            <a:r>
              <a:rPr lang="en-US" sz="2800" dirty="0"/>
              <a:t>This is the women’s ultimate all-round test, a seven-event contest covering the whole range of athletics discipline and spread over two days.</a:t>
            </a:r>
          </a:p>
          <a:p>
            <a:r>
              <a:rPr lang="en-US" sz="2800" dirty="0"/>
              <a:t>Competitors earn points for their performance in each discipline and the overall winner is the athlete who </a:t>
            </a:r>
            <a:r>
              <a:rPr lang="en-US" sz="2800" dirty="0" err="1"/>
              <a:t>accures</a:t>
            </a:r>
            <a:r>
              <a:rPr lang="en-US" sz="2800" dirty="0"/>
              <a:t> the most points.</a:t>
            </a:r>
          </a:p>
          <a:p>
            <a:r>
              <a:rPr lang="en-US" sz="2800" dirty="0"/>
              <a:t>The first day consists of (in order): 100m hurdles, high jump, shot put and 220m. Day two comprises the long jump, javelin and 800m.</a:t>
            </a:r>
          </a:p>
        </p:txBody>
      </p:sp>
    </p:spTree>
    <p:extLst>
      <p:ext uri="{BB962C8B-B14F-4D97-AF65-F5344CB8AC3E}">
        <p14:creationId xmlns:p14="http://schemas.microsoft.com/office/powerpoint/2010/main" val="153478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A4C943E-93BB-4272-AF5F-952821F4049D}"/>
              </a:ext>
            </a:extLst>
          </p:cNvPr>
          <p:cNvSpPr txBox="1"/>
          <p:nvPr/>
        </p:nvSpPr>
        <p:spPr>
          <a:xfrm>
            <a:off x="722489" y="0"/>
            <a:ext cx="11469511" cy="6494085"/>
          </a:xfrm>
          <a:prstGeom prst="rect">
            <a:avLst/>
          </a:prstGeom>
          <a:noFill/>
        </p:spPr>
        <p:txBody>
          <a:bodyPr wrap="square" rtlCol="0">
            <a:spAutoFit/>
          </a:bodyPr>
          <a:lstStyle/>
          <a:p>
            <a:r>
              <a:rPr lang="en-US" sz="3200" b="1" dirty="0">
                <a:solidFill>
                  <a:srgbClr val="92D050"/>
                </a:solidFill>
              </a:rPr>
              <a:t>                             </a:t>
            </a:r>
          </a:p>
          <a:p>
            <a:r>
              <a:rPr lang="en-US" sz="3200" b="1" dirty="0">
                <a:solidFill>
                  <a:srgbClr val="92D050"/>
                </a:solidFill>
              </a:rPr>
              <a:t>                                     </a:t>
            </a:r>
            <a:r>
              <a:rPr lang="en-US" sz="4000" b="1" dirty="0">
                <a:solidFill>
                  <a:srgbClr val="92D050"/>
                </a:solidFill>
              </a:rPr>
              <a:t>DAY 1</a:t>
            </a:r>
          </a:p>
          <a:p>
            <a:r>
              <a:rPr lang="en-US" sz="4000" b="1" dirty="0">
                <a:solidFill>
                  <a:srgbClr val="92D050"/>
                </a:solidFill>
              </a:rPr>
              <a:t>                         </a:t>
            </a:r>
            <a:r>
              <a:rPr lang="en-US" sz="3200" dirty="0">
                <a:solidFill>
                  <a:schemeClr val="tx2"/>
                </a:solidFill>
              </a:rPr>
              <a:t>100m hurdles</a:t>
            </a:r>
          </a:p>
          <a:p>
            <a:r>
              <a:rPr lang="en-US" sz="3200" dirty="0">
                <a:solidFill>
                  <a:schemeClr val="tx2"/>
                </a:solidFill>
              </a:rPr>
              <a:t>                                   High Jump</a:t>
            </a:r>
          </a:p>
          <a:p>
            <a:r>
              <a:rPr lang="en-US" sz="3200" dirty="0">
                <a:solidFill>
                  <a:schemeClr val="tx2"/>
                </a:solidFill>
              </a:rPr>
              <a:t>                                    Shot put</a:t>
            </a:r>
          </a:p>
          <a:p>
            <a:r>
              <a:rPr lang="en-US" sz="3200" dirty="0">
                <a:solidFill>
                  <a:schemeClr val="tx2"/>
                </a:solidFill>
              </a:rPr>
              <a:t>                                   200m race</a:t>
            </a:r>
          </a:p>
          <a:p>
            <a:endParaRPr lang="en-US" sz="3200" dirty="0">
              <a:solidFill>
                <a:schemeClr val="tx2"/>
              </a:solidFill>
            </a:endParaRPr>
          </a:p>
          <a:p>
            <a:endParaRPr lang="en-US" sz="3200" dirty="0">
              <a:solidFill>
                <a:schemeClr val="tx2"/>
              </a:solidFill>
            </a:endParaRPr>
          </a:p>
          <a:p>
            <a:r>
              <a:rPr lang="en-US" sz="4000" b="1" dirty="0">
                <a:solidFill>
                  <a:srgbClr val="00B0F0"/>
                </a:solidFill>
              </a:rPr>
              <a:t>                             DAY 2</a:t>
            </a:r>
          </a:p>
          <a:p>
            <a:r>
              <a:rPr lang="en-US" sz="4000" b="1" dirty="0">
                <a:solidFill>
                  <a:srgbClr val="00B0F0"/>
                </a:solidFill>
              </a:rPr>
              <a:t>                          </a:t>
            </a:r>
            <a:r>
              <a:rPr lang="en-US" sz="3200" dirty="0">
                <a:solidFill>
                  <a:schemeClr val="tx2"/>
                </a:solidFill>
              </a:rPr>
              <a:t>Long Jump</a:t>
            </a:r>
          </a:p>
          <a:p>
            <a:r>
              <a:rPr lang="en-US" sz="3200" dirty="0">
                <a:solidFill>
                  <a:schemeClr val="tx2"/>
                </a:solidFill>
              </a:rPr>
              <a:t>                                    Javelin</a:t>
            </a:r>
          </a:p>
          <a:p>
            <a:r>
              <a:rPr lang="en-US" sz="3200" dirty="0">
                <a:solidFill>
                  <a:schemeClr val="tx2"/>
                </a:solidFill>
              </a:rPr>
              <a:t>                                 800m race</a:t>
            </a:r>
          </a:p>
        </p:txBody>
      </p:sp>
    </p:spTree>
    <p:extLst>
      <p:ext uri="{BB962C8B-B14F-4D97-AF65-F5344CB8AC3E}">
        <p14:creationId xmlns:p14="http://schemas.microsoft.com/office/powerpoint/2010/main" val="591318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067100D-35DA-4DA0-9608-CED106F1B518}"/>
              </a:ext>
            </a:extLst>
          </p:cNvPr>
          <p:cNvSpPr txBox="1"/>
          <p:nvPr/>
        </p:nvSpPr>
        <p:spPr>
          <a:xfrm>
            <a:off x="677334" y="0"/>
            <a:ext cx="11514666" cy="6617196"/>
          </a:xfrm>
          <a:prstGeom prst="rect">
            <a:avLst/>
          </a:prstGeom>
          <a:noFill/>
        </p:spPr>
        <p:txBody>
          <a:bodyPr wrap="square" rtlCol="0">
            <a:spAutoFit/>
          </a:bodyPr>
          <a:lstStyle/>
          <a:p>
            <a:r>
              <a:rPr lang="en-US" sz="3200" b="1" dirty="0"/>
              <a:t>            </a:t>
            </a:r>
            <a:r>
              <a:rPr lang="en-US" sz="3200" b="1" dirty="0">
                <a:solidFill>
                  <a:srgbClr val="FF0000"/>
                </a:solidFill>
              </a:rPr>
              <a:t>100 METERS HURDLES:</a:t>
            </a:r>
            <a:endParaRPr lang="en-US" sz="3200" b="1"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r>
              <a:rPr lang="en-US" sz="2800" dirty="0"/>
              <a:t>This event measures basic leg speed and each race/heat will have between 3 and 8 runners. You will push off a set of starting blocks at the start as a reaction to a starters pistol, sprint for 100 meters and lean at the finish line. The race can be timed with a hand held stopwatch to the tenth of a second or by an automatic timing device which will catch the runners in 1/100ths of a second. The hurdle race are sprint races in which competitors must overcome a number of barriers wood and metal.</a:t>
            </a:r>
          </a:p>
        </p:txBody>
      </p:sp>
      <p:pic>
        <p:nvPicPr>
          <p:cNvPr id="3" name="Picture 2">
            <a:extLst>
              <a:ext uri="{FF2B5EF4-FFF2-40B4-BE49-F238E27FC236}">
                <a16:creationId xmlns:a16="http://schemas.microsoft.com/office/drawing/2014/main" xmlns="" id="{0B1BCA2F-0071-4DC5-9F12-09E28FA25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4356" y="541867"/>
            <a:ext cx="4188177" cy="2887133"/>
          </a:xfrm>
          <a:prstGeom prst="rect">
            <a:avLst/>
          </a:prstGeom>
        </p:spPr>
      </p:pic>
    </p:spTree>
    <p:extLst>
      <p:ext uri="{BB962C8B-B14F-4D97-AF65-F5344CB8AC3E}">
        <p14:creationId xmlns:p14="http://schemas.microsoft.com/office/powerpoint/2010/main" val="16608568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394</TotalTime>
  <Words>2777</Words>
  <Application>Microsoft Office PowerPoint</Application>
  <PresentationFormat>Custom</PresentationFormat>
  <Paragraphs>273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Farwa Mir</dc:creator>
  <cp:lastModifiedBy>sumera sattar</cp:lastModifiedBy>
  <cp:revision>71</cp:revision>
  <dcterms:created xsi:type="dcterms:W3CDTF">2020-04-04T10:49:57Z</dcterms:created>
  <dcterms:modified xsi:type="dcterms:W3CDTF">2020-05-11T09:03:36Z</dcterms:modified>
</cp:coreProperties>
</file>